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Lato" panose="020F0502020204030203" pitchFamily="34" charset="0"/>
      <p:regular r:id="rId13"/>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7"/>
    <p:restoredTop sz="94610"/>
  </p:normalViewPr>
  <p:slideViewPr>
    <p:cSldViewPr snapToGrid="0" snapToObjects="1">
      <p:cViewPr varScale="1">
        <p:scale>
          <a:sx n="105" d="100"/>
          <a:sy n="105" d="100"/>
        </p:scale>
        <p:origin x="28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347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282824"/>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282824"/>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a:ln/>
        </p:spPr>
      </p:sp>
      <p:sp>
        <p:nvSpPr>
          <p:cNvPr id="3" name="Shape 1"/>
          <p:cNvSpPr/>
          <p:nvPr/>
        </p:nvSpPr>
        <p:spPr>
          <a:xfrm>
            <a:off x="0" y="0"/>
            <a:ext cx="14630400" cy="8229600"/>
          </a:xfrm>
          <a:prstGeom prst="rect">
            <a:avLst/>
          </a:prstGeom>
          <a:solidFill>
            <a:srgbClr val="EFECE6"/>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256830"/>
            <a:ext cx="6984325" cy="620078"/>
          </a:xfrm>
          <a:prstGeom prst="rect">
            <a:avLst/>
          </a:prstGeom>
          <a:noFill/>
          <a:ln/>
        </p:spPr>
        <p:txBody>
          <a:bodyPr wrap="none" lIns="0" tIns="0" rIns="0" bIns="0" rtlCol="0" anchor="t"/>
          <a:lstStyle/>
          <a:p>
            <a:pPr marL="0" indent="0" algn="l">
              <a:lnSpc>
                <a:spcPts val="4850"/>
              </a:lnSpc>
              <a:buNone/>
            </a:pPr>
            <a:r>
              <a:rPr lang="en-US" sz="3900" b="1" dirty="0">
                <a:solidFill>
                  <a:srgbClr val="282824"/>
                </a:solidFill>
                <a:latin typeface="Lato Bold" pitchFamily="34" charset="0"/>
                <a:ea typeface="Lato Bold" pitchFamily="34" charset="-122"/>
                <a:cs typeface="Lato Bold" pitchFamily="34" charset="-120"/>
              </a:rPr>
              <a:t>Créer un Projet d'IA Générative</a:t>
            </a:r>
            <a:endParaRPr lang="en-US" sz="3900" dirty="0"/>
          </a:p>
        </p:txBody>
      </p:sp>
      <p:sp>
        <p:nvSpPr>
          <p:cNvPr id="5" name="Text 2"/>
          <p:cNvSpPr/>
          <p:nvPr/>
        </p:nvSpPr>
        <p:spPr>
          <a:xfrm>
            <a:off x="793790" y="3844290"/>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4A4A45"/>
                </a:solidFill>
                <a:latin typeface="Lato" pitchFamily="34" charset="0"/>
                <a:ea typeface="Lato" pitchFamily="34" charset="-122"/>
                <a:cs typeface="Lato" pitchFamily="34" charset="-120"/>
              </a:rPr>
              <a:t>L'intelligence artificielle générative transforme radicalement notre approche de conception de produits, offrant des possibilités sans précédent pour créer, innover et résoudre des problèmes complexes.</a:t>
            </a:r>
            <a:endParaRPr lang="en-US" sz="1550" dirty="0"/>
          </a:p>
        </p:txBody>
      </p:sp>
      <p:sp>
        <p:nvSpPr>
          <p:cNvPr id="6" name="Text 3"/>
          <p:cNvSpPr/>
          <p:nvPr/>
        </p:nvSpPr>
        <p:spPr>
          <a:xfrm>
            <a:off x="793790" y="5020151"/>
            <a:ext cx="7556421" cy="952619"/>
          </a:xfrm>
          <a:prstGeom prst="rect">
            <a:avLst/>
          </a:prstGeom>
          <a:noFill/>
          <a:ln/>
        </p:spPr>
        <p:txBody>
          <a:bodyPr wrap="square" lIns="0" tIns="0" rIns="0" bIns="0" rtlCol="0" anchor="t"/>
          <a:lstStyle/>
          <a:p>
            <a:pPr marL="0" indent="0" algn="l">
              <a:lnSpc>
                <a:spcPts val="2500"/>
              </a:lnSpc>
              <a:buNone/>
            </a:pPr>
            <a:r>
              <a:rPr lang="en-US" sz="1550" dirty="0">
                <a:solidFill>
                  <a:srgbClr val="4A4A45"/>
                </a:solidFill>
                <a:latin typeface="Lato" pitchFamily="34" charset="0"/>
                <a:ea typeface="Lato" pitchFamily="34" charset="-122"/>
                <a:cs typeface="Lato" pitchFamily="34" charset="-120"/>
              </a:rPr>
              <a:t>Cette présentation vous guidera des concepts fondamentaux jusqu'à l'implémentation pratique, en vous donnant les outils nécessaires pour concevoir, développer et déployer votre propre projet d'IA générative.</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562570"/>
            <a:ext cx="7076837" cy="620078"/>
          </a:xfrm>
          <a:prstGeom prst="rect">
            <a:avLst/>
          </a:prstGeom>
          <a:noFill/>
          <a:ln/>
        </p:spPr>
        <p:txBody>
          <a:bodyPr wrap="none" lIns="0" tIns="0" rIns="0" bIns="0" rtlCol="0" anchor="t"/>
          <a:lstStyle/>
          <a:p>
            <a:pPr marL="0" indent="0" algn="l">
              <a:lnSpc>
                <a:spcPts val="4850"/>
              </a:lnSpc>
              <a:buNone/>
            </a:pPr>
            <a:r>
              <a:rPr lang="en-US" sz="3900" b="1" dirty="0">
                <a:solidFill>
                  <a:srgbClr val="E8E4DD"/>
                </a:solidFill>
                <a:latin typeface="Lato Bold" pitchFamily="34" charset="0"/>
                <a:ea typeface="Lato Bold" pitchFamily="34" charset="-122"/>
                <a:cs typeface="Lato Bold" pitchFamily="34" charset="-120"/>
              </a:rPr>
              <a:t>Conclusion &amp; Prochaines Étapes</a:t>
            </a:r>
            <a:endParaRPr lang="en-US" sz="3900" dirty="0"/>
          </a:p>
        </p:txBody>
      </p:sp>
      <p:sp>
        <p:nvSpPr>
          <p:cNvPr id="3" name="Text 1"/>
          <p:cNvSpPr/>
          <p:nvPr/>
        </p:nvSpPr>
        <p:spPr>
          <a:xfrm>
            <a:off x="793790" y="167866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DED8CD"/>
                </a:solidFill>
                <a:latin typeface="Lato Bold" pitchFamily="34" charset="0"/>
                <a:ea typeface="Lato Bold" pitchFamily="34" charset="-122"/>
                <a:cs typeface="Lato Bold" pitchFamily="34" charset="-120"/>
              </a:rPr>
              <a:t>Synthèse du parcours</a:t>
            </a:r>
            <a:endParaRPr lang="en-US" sz="2300" dirty="0"/>
          </a:p>
        </p:txBody>
      </p:sp>
      <p:sp>
        <p:nvSpPr>
          <p:cNvPr id="4" name="Text 2"/>
          <p:cNvSpPr/>
          <p:nvPr/>
        </p:nvSpPr>
        <p:spPr>
          <a:xfrm>
            <a:off x="793790" y="2249091"/>
            <a:ext cx="7632025" cy="1270159"/>
          </a:xfrm>
          <a:prstGeom prst="rect">
            <a:avLst/>
          </a:prstGeom>
          <a:noFill/>
          <a:ln/>
        </p:spPr>
        <p:txBody>
          <a:bodyPr wrap="square" lIns="0" tIns="0" rIns="0" bIns="0" rtlCol="0" anchor="t"/>
          <a:lstStyle/>
          <a:p>
            <a:pPr marL="0" indent="0" algn="l">
              <a:lnSpc>
                <a:spcPts val="2500"/>
              </a:lnSpc>
              <a:buNone/>
            </a:pPr>
            <a:r>
              <a:rPr lang="en-US" sz="1550" dirty="0">
                <a:solidFill>
                  <a:srgbClr val="E8E4DD"/>
                </a:solidFill>
                <a:latin typeface="Lato" pitchFamily="34" charset="0"/>
                <a:ea typeface="Lato" pitchFamily="34" charset="-122"/>
                <a:cs typeface="Lato" pitchFamily="34" charset="-120"/>
              </a:rPr>
              <a:t>Nous avons exploré les composants essentiels d'un projet d'IA générative, les approches disponibles, les étapes de mise en œuvre, et les outils nécessaires pour réussir. L'IA générative offre un potentiel immense pour transformer vos produits et services, mais requiert une approche méthodique.</a:t>
            </a:r>
            <a:endParaRPr lang="en-US" sz="1550" dirty="0"/>
          </a:p>
        </p:txBody>
      </p:sp>
      <p:sp>
        <p:nvSpPr>
          <p:cNvPr id="5" name="Text 3"/>
          <p:cNvSpPr/>
          <p:nvPr/>
        </p:nvSpPr>
        <p:spPr>
          <a:xfrm>
            <a:off x="793790" y="371760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DED8CD"/>
                </a:solidFill>
                <a:latin typeface="Lato Bold" pitchFamily="34" charset="0"/>
                <a:ea typeface="Lato Bold" pitchFamily="34" charset="-122"/>
                <a:cs typeface="Lato Bold" pitchFamily="34" charset="-120"/>
              </a:rPr>
              <a:t>Par où commencer ?</a:t>
            </a:r>
            <a:endParaRPr lang="en-US" sz="2300" dirty="0"/>
          </a:p>
        </p:txBody>
      </p:sp>
      <p:sp>
        <p:nvSpPr>
          <p:cNvPr id="6" name="Text 4"/>
          <p:cNvSpPr/>
          <p:nvPr/>
        </p:nvSpPr>
        <p:spPr>
          <a:xfrm>
            <a:off x="793790" y="4288036"/>
            <a:ext cx="7632025" cy="317540"/>
          </a:xfrm>
          <a:prstGeom prst="rect">
            <a:avLst/>
          </a:prstGeom>
          <a:noFill/>
          <a:ln/>
        </p:spPr>
        <p:txBody>
          <a:bodyPr wrap="none" lIns="0" tIns="0" rIns="0" bIns="0" rtlCol="0" anchor="t"/>
          <a:lstStyle/>
          <a:p>
            <a:pPr marL="342900" indent="-342900" algn="l">
              <a:lnSpc>
                <a:spcPts val="2500"/>
              </a:lnSpc>
              <a:buSzPct val="100000"/>
              <a:buFont typeface="+mj-lt"/>
              <a:buAutoNum type="arabicPeriod"/>
            </a:pPr>
            <a:r>
              <a:rPr lang="en-US" sz="1550" dirty="0">
                <a:solidFill>
                  <a:srgbClr val="E8E4DD"/>
                </a:solidFill>
                <a:latin typeface="Lato" pitchFamily="34" charset="0"/>
                <a:ea typeface="Lato" pitchFamily="34" charset="-122"/>
                <a:cs typeface="Lato" pitchFamily="34" charset="-120"/>
              </a:rPr>
              <a:t>Identifiez un cas d'usage à fort impact mais faible risque</a:t>
            </a:r>
            <a:endParaRPr lang="en-US" sz="1550" dirty="0"/>
          </a:p>
        </p:txBody>
      </p:sp>
      <p:sp>
        <p:nvSpPr>
          <p:cNvPr id="7" name="Text 5"/>
          <p:cNvSpPr/>
          <p:nvPr/>
        </p:nvSpPr>
        <p:spPr>
          <a:xfrm>
            <a:off x="793790" y="4674989"/>
            <a:ext cx="7632025" cy="317540"/>
          </a:xfrm>
          <a:prstGeom prst="rect">
            <a:avLst/>
          </a:prstGeom>
          <a:noFill/>
          <a:ln/>
        </p:spPr>
        <p:txBody>
          <a:bodyPr wrap="none" lIns="0" tIns="0" rIns="0" bIns="0" rtlCol="0" anchor="t"/>
          <a:lstStyle/>
          <a:p>
            <a:pPr marL="342900" indent="-342900" algn="l">
              <a:lnSpc>
                <a:spcPts val="2500"/>
              </a:lnSpc>
              <a:buSzPct val="100000"/>
              <a:buFont typeface="+mj-lt"/>
              <a:buAutoNum type="arabicPeriod" startAt="2"/>
            </a:pPr>
            <a:r>
              <a:rPr lang="en-US" sz="1550" dirty="0">
                <a:solidFill>
                  <a:srgbClr val="E8E4DD"/>
                </a:solidFill>
                <a:latin typeface="Lato" pitchFamily="34" charset="0"/>
                <a:ea typeface="Lato" pitchFamily="34" charset="-122"/>
                <a:cs typeface="Lato" pitchFamily="34" charset="-120"/>
              </a:rPr>
              <a:t>Commencez par du prompt engineering pour valider le concept</a:t>
            </a:r>
            <a:endParaRPr lang="en-US" sz="1550" dirty="0"/>
          </a:p>
        </p:txBody>
      </p:sp>
      <p:sp>
        <p:nvSpPr>
          <p:cNvPr id="8" name="Text 6"/>
          <p:cNvSpPr/>
          <p:nvPr/>
        </p:nvSpPr>
        <p:spPr>
          <a:xfrm>
            <a:off x="793790" y="5061942"/>
            <a:ext cx="7632025" cy="317540"/>
          </a:xfrm>
          <a:prstGeom prst="rect">
            <a:avLst/>
          </a:prstGeom>
          <a:noFill/>
          <a:ln/>
        </p:spPr>
        <p:txBody>
          <a:bodyPr wrap="none" lIns="0" tIns="0" rIns="0" bIns="0" rtlCol="0" anchor="t"/>
          <a:lstStyle/>
          <a:p>
            <a:pPr marL="342900" indent="-342900" algn="l">
              <a:lnSpc>
                <a:spcPts val="2500"/>
              </a:lnSpc>
              <a:buSzPct val="100000"/>
              <a:buFont typeface="+mj-lt"/>
              <a:buAutoNum type="arabicPeriod" startAt="3"/>
            </a:pPr>
            <a:r>
              <a:rPr lang="en-US" sz="1550" dirty="0">
                <a:solidFill>
                  <a:srgbClr val="E8E4DD"/>
                </a:solidFill>
                <a:latin typeface="Lato" pitchFamily="34" charset="0"/>
                <a:ea typeface="Lato" pitchFamily="34" charset="-122"/>
                <a:cs typeface="Lato" pitchFamily="34" charset="-120"/>
              </a:rPr>
              <a:t>Progressez vers RAG si vous avez des données propriétaires</a:t>
            </a:r>
            <a:endParaRPr lang="en-US" sz="1550" dirty="0"/>
          </a:p>
        </p:txBody>
      </p:sp>
      <p:sp>
        <p:nvSpPr>
          <p:cNvPr id="9" name="Text 7"/>
          <p:cNvSpPr/>
          <p:nvPr/>
        </p:nvSpPr>
        <p:spPr>
          <a:xfrm>
            <a:off x="793790" y="5448895"/>
            <a:ext cx="7632025" cy="317540"/>
          </a:xfrm>
          <a:prstGeom prst="rect">
            <a:avLst/>
          </a:prstGeom>
          <a:noFill/>
          <a:ln/>
        </p:spPr>
        <p:txBody>
          <a:bodyPr wrap="none" lIns="0" tIns="0" rIns="0" bIns="0" rtlCol="0" anchor="t"/>
          <a:lstStyle/>
          <a:p>
            <a:pPr marL="342900" indent="-342900" algn="l">
              <a:lnSpc>
                <a:spcPts val="2500"/>
              </a:lnSpc>
              <a:buSzPct val="100000"/>
              <a:buFont typeface="+mj-lt"/>
              <a:buAutoNum type="arabicPeriod" startAt="4"/>
            </a:pPr>
            <a:r>
              <a:rPr lang="en-US" sz="1550" dirty="0">
                <a:solidFill>
                  <a:srgbClr val="E8E4DD"/>
                </a:solidFill>
                <a:latin typeface="Lato" pitchFamily="34" charset="0"/>
                <a:ea typeface="Lato" pitchFamily="34" charset="-122"/>
                <a:cs typeface="Lato" pitchFamily="34" charset="-120"/>
              </a:rPr>
              <a:t>Explorez le fine-tuning uniquement lorsque nécessaire</a:t>
            </a:r>
            <a:endParaRPr lang="en-US" sz="1550" dirty="0"/>
          </a:p>
        </p:txBody>
      </p:sp>
      <p:pic>
        <p:nvPicPr>
          <p:cNvPr id="10" name="Image 0" descr="preencoded.png"/>
          <p:cNvPicPr>
            <a:picLocks noChangeAspect="1"/>
          </p:cNvPicPr>
          <p:nvPr/>
        </p:nvPicPr>
        <p:blipFill>
          <a:blip r:embed="rId3"/>
          <a:stretch>
            <a:fillRect/>
          </a:stretch>
        </p:blipFill>
        <p:spPr>
          <a:xfrm>
            <a:off x="8917543" y="1703546"/>
            <a:ext cx="4926568" cy="4926568"/>
          </a:xfrm>
          <a:prstGeom prst="rect">
            <a:avLst/>
          </a:prstGeom>
        </p:spPr>
      </p:pic>
      <p:sp>
        <p:nvSpPr>
          <p:cNvPr id="11" name="Text 8"/>
          <p:cNvSpPr/>
          <p:nvPr/>
        </p:nvSpPr>
        <p:spPr>
          <a:xfrm>
            <a:off x="8917543" y="6853357"/>
            <a:ext cx="4926568" cy="635079"/>
          </a:xfrm>
          <a:prstGeom prst="rect">
            <a:avLst/>
          </a:prstGeom>
          <a:noFill/>
          <a:ln/>
        </p:spPr>
        <p:txBody>
          <a:bodyPr wrap="square" lIns="0" tIns="0" rIns="0" bIns="0" rtlCol="0" anchor="t"/>
          <a:lstStyle/>
          <a:p>
            <a:pPr marL="0" indent="0" algn="ctr">
              <a:lnSpc>
                <a:spcPts val="2500"/>
              </a:lnSpc>
              <a:buNone/>
            </a:pPr>
            <a:r>
              <a:rPr lang="en-US" sz="1550" dirty="0">
                <a:solidFill>
                  <a:srgbClr val="FFFFFF"/>
                </a:solidFill>
                <a:latin typeface="Lato" pitchFamily="34" charset="0"/>
                <a:ea typeface="Lato" pitchFamily="34" charset="-122"/>
                <a:cs typeface="Lato" pitchFamily="34" charset="-120"/>
              </a:rPr>
              <a:t>La clé du succès : avancer pas à pas, mesurer les résultats, et itérer continuellement.</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48070" y="514350"/>
            <a:ext cx="10551914" cy="584359"/>
          </a:xfrm>
          <a:prstGeom prst="rect">
            <a:avLst/>
          </a:prstGeom>
          <a:noFill/>
          <a:ln/>
        </p:spPr>
        <p:txBody>
          <a:bodyPr wrap="none" lIns="0" tIns="0" rIns="0" bIns="0" rtlCol="0" anchor="t"/>
          <a:lstStyle/>
          <a:p>
            <a:pPr marL="0" indent="0" algn="l">
              <a:lnSpc>
                <a:spcPts val="4600"/>
              </a:lnSpc>
              <a:buNone/>
            </a:pPr>
            <a:r>
              <a:rPr lang="en-US" sz="3650" b="1" dirty="0">
                <a:solidFill>
                  <a:srgbClr val="282824"/>
                </a:solidFill>
                <a:latin typeface="Lato Bold" pitchFamily="34" charset="0"/>
                <a:ea typeface="Lato Bold" pitchFamily="34" charset="-122"/>
                <a:cs typeface="Lato Bold" pitchFamily="34" charset="-120"/>
              </a:rPr>
              <a:t>Pourquoi l'IA Générative Transforme la Production</a:t>
            </a:r>
            <a:endParaRPr lang="en-US" sz="3650" dirty="0"/>
          </a:p>
        </p:txBody>
      </p:sp>
      <p:sp>
        <p:nvSpPr>
          <p:cNvPr id="3" name="Text 1"/>
          <p:cNvSpPr/>
          <p:nvPr/>
        </p:nvSpPr>
        <p:spPr>
          <a:xfrm>
            <a:off x="748070" y="1547455"/>
            <a:ext cx="6339007" cy="598408"/>
          </a:xfrm>
          <a:prstGeom prst="rect">
            <a:avLst/>
          </a:prstGeom>
          <a:noFill/>
          <a:ln/>
        </p:spPr>
        <p:txBody>
          <a:bodyPr wrap="square" lIns="0" tIns="0" rIns="0" bIns="0" rtlCol="0" anchor="t"/>
          <a:lstStyle/>
          <a:p>
            <a:pPr marL="0" indent="0" algn="l">
              <a:lnSpc>
                <a:spcPts val="2350"/>
              </a:lnSpc>
              <a:buNone/>
            </a:pPr>
            <a:r>
              <a:rPr lang="en-US" sz="1450" dirty="0">
                <a:solidFill>
                  <a:srgbClr val="4A4A45"/>
                </a:solidFill>
                <a:latin typeface="Lato" pitchFamily="34" charset="0"/>
                <a:ea typeface="Lato" pitchFamily="34" charset="-122"/>
                <a:cs typeface="Lato" pitchFamily="34" charset="-120"/>
              </a:rPr>
              <a:t>L'IA générative révolutionne notre façon de concevoir des produits en permettant :</a:t>
            </a:r>
            <a:endParaRPr lang="en-US" sz="1450" dirty="0"/>
          </a:p>
        </p:txBody>
      </p:sp>
      <p:sp>
        <p:nvSpPr>
          <p:cNvPr id="4" name="Text 2"/>
          <p:cNvSpPr/>
          <p:nvPr/>
        </p:nvSpPr>
        <p:spPr>
          <a:xfrm>
            <a:off x="748070" y="2314099"/>
            <a:ext cx="6339007" cy="299204"/>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A4A45"/>
                </a:solidFill>
                <a:latin typeface="Lato" pitchFamily="34" charset="0"/>
                <a:ea typeface="Lato" pitchFamily="34" charset="-122"/>
                <a:cs typeface="Lato" pitchFamily="34" charset="-120"/>
              </a:rPr>
              <a:t>La </a:t>
            </a:r>
            <a:r>
              <a:rPr lang="en-US" sz="1450" b="1" dirty="0">
                <a:solidFill>
                  <a:srgbClr val="4A4A45"/>
                </a:solidFill>
                <a:latin typeface="Lato" pitchFamily="34" charset="0"/>
                <a:ea typeface="Lato" pitchFamily="34" charset="-122"/>
                <a:cs typeface="Lato" pitchFamily="34" charset="-120"/>
              </a:rPr>
              <a:t>création automatisée</a:t>
            </a:r>
            <a:r>
              <a:rPr lang="en-US" sz="1450" dirty="0">
                <a:solidFill>
                  <a:srgbClr val="4A4A45"/>
                </a:solidFill>
                <a:latin typeface="Lato" pitchFamily="34" charset="0"/>
                <a:ea typeface="Lato" pitchFamily="34" charset="-122"/>
                <a:cs typeface="Lato" pitchFamily="34" charset="-120"/>
              </a:rPr>
              <a:t> de contenu textuel, visuel et audio</a:t>
            </a:r>
            <a:endParaRPr lang="en-US" sz="1450" dirty="0"/>
          </a:p>
        </p:txBody>
      </p:sp>
      <p:sp>
        <p:nvSpPr>
          <p:cNvPr id="5" name="Text 3"/>
          <p:cNvSpPr/>
          <p:nvPr/>
        </p:nvSpPr>
        <p:spPr>
          <a:xfrm>
            <a:off x="748070" y="2678668"/>
            <a:ext cx="6339007" cy="299204"/>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A4A45"/>
                </a:solidFill>
                <a:latin typeface="Lato" pitchFamily="34" charset="0"/>
                <a:ea typeface="Lato" pitchFamily="34" charset="-122"/>
                <a:cs typeface="Lato" pitchFamily="34" charset="-120"/>
              </a:rPr>
              <a:t>L'</a:t>
            </a:r>
            <a:r>
              <a:rPr lang="en-US" sz="1450" b="1" dirty="0">
                <a:solidFill>
                  <a:srgbClr val="4A4A45"/>
                </a:solidFill>
                <a:latin typeface="Lato" pitchFamily="34" charset="0"/>
                <a:ea typeface="Lato" pitchFamily="34" charset="-122"/>
                <a:cs typeface="Lato" pitchFamily="34" charset="-120"/>
              </a:rPr>
              <a:t>augmentation des capacités humaines</a:t>
            </a:r>
            <a:r>
              <a:rPr lang="en-US" sz="1450" dirty="0">
                <a:solidFill>
                  <a:srgbClr val="4A4A45"/>
                </a:solidFill>
                <a:latin typeface="Lato" pitchFamily="34" charset="0"/>
                <a:ea typeface="Lato" pitchFamily="34" charset="-122"/>
                <a:cs typeface="Lato" pitchFamily="34" charset="-120"/>
              </a:rPr>
              <a:t> plutôt que leur remplacement</a:t>
            </a:r>
            <a:endParaRPr lang="en-US" sz="1450" dirty="0"/>
          </a:p>
        </p:txBody>
      </p:sp>
      <p:sp>
        <p:nvSpPr>
          <p:cNvPr id="6" name="Text 4"/>
          <p:cNvSpPr/>
          <p:nvPr/>
        </p:nvSpPr>
        <p:spPr>
          <a:xfrm>
            <a:off x="748070" y="3043237"/>
            <a:ext cx="6339007" cy="299204"/>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A4A45"/>
                </a:solidFill>
                <a:latin typeface="Lato" pitchFamily="34" charset="0"/>
                <a:ea typeface="Lato" pitchFamily="34" charset="-122"/>
                <a:cs typeface="Lato" pitchFamily="34" charset="-120"/>
              </a:rPr>
              <a:t>L'</a:t>
            </a:r>
            <a:r>
              <a:rPr lang="en-US" sz="1450" b="1" dirty="0">
                <a:solidFill>
                  <a:srgbClr val="4A4A45"/>
                </a:solidFill>
                <a:latin typeface="Lato" pitchFamily="34" charset="0"/>
                <a:ea typeface="Lato" pitchFamily="34" charset="-122"/>
                <a:cs typeface="Lato" pitchFamily="34" charset="-120"/>
              </a:rPr>
              <a:t>exploration d'idées</a:t>
            </a:r>
            <a:r>
              <a:rPr lang="en-US" sz="1450" dirty="0">
                <a:solidFill>
                  <a:srgbClr val="4A4A45"/>
                </a:solidFill>
                <a:latin typeface="Lato" pitchFamily="34" charset="0"/>
                <a:ea typeface="Lato" pitchFamily="34" charset="-122"/>
                <a:cs typeface="Lato" pitchFamily="34" charset="-120"/>
              </a:rPr>
              <a:t> à une échelle inimaginable auparavant</a:t>
            </a:r>
            <a:endParaRPr lang="en-US" sz="1450" dirty="0"/>
          </a:p>
        </p:txBody>
      </p:sp>
      <p:sp>
        <p:nvSpPr>
          <p:cNvPr id="7" name="Text 5"/>
          <p:cNvSpPr/>
          <p:nvPr/>
        </p:nvSpPr>
        <p:spPr>
          <a:xfrm>
            <a:off x="748070" y="3407807"/>
            <a:ext cx="6339007" cy="299204"/>
          </a:xfrm>
          <a:prstGeom prst="rect">
            <a:avLst/>
          </a:prstGeom>
          <a:noFill/>
          <a:ln/>
        </p:spPr>
        <p:txBody>
          <a:bodyPr wrap="none" lIns="0" tIns="0" rIns="0" bIns="0" rtlCol="0" anchor="t"/>
          <a:lstStyle/>
          <a:p>
            <a:pPr marL="342900" indent="-342900" algn="l">
              <a:lnSpc>
                <a:spcPts val="2350"/>
              </a:lnSpc>
              <a:buSzPct val="100000"/>
              <a:buChar char="•"/>
            </a:pPr>
            <a:r>
              <a:rPr lang="en-US" sz="1450" dirty="0">
                <a:solidFill>
                  <a:srgbClr val="4A4A45"/>
                </a:solidFill>
                <a:latin typeface="Lato" pitchFamily="34" charset="0"/>
                <a:ea typeface="Lato" pitchFamily="34" charset="-122"/>
                <a:cs typeface="Lato" pitchFamily="34" charset="-120"/>
              </a:rPr>
              <a:t>La </a:t>
            </a:r>
            <a:r>
              <a:rPr lang="en-US" sz="1450" b="1" dirty="0">
                <a:solidFill>
                  <a:srgbClr val="4A4A45"/>
                </a:solidFill>
                <a:latin typeface="Lato" pitchFamily="34" charset="0"/>
                <a:ea typeface="Lato" pitchFamily="34" charset="-122"/>
                <a:cs typeface="Lato" pitchFamily="34" charset="-120"/>
              </a:rPr>
              <a:t>personnalisation massive</a:t>
            </a:r>
            <a:r>
              <a:rPr lang="en-US" sz="1450" dirty="0">
                <a:solidFill>
                  <a:srgbClr val="4A4A45"/>
                </a:solidFill>
                <a:latin typeface="Lato" pitchFamily="34" charset="0"/>
                <a:ea typeface="Lato" pitchFamily="34" charset="-122"/>
                <a:cs typeface="Lato" pitchFamily="34" charset="-120"/>
              </a:rPr>
              <a:t> adaptée à chaque utilisateur</a:t>
            </a:r>
            <a:endParaRPr lang="en-US" sz="1450" dirty="0"/>
          </a:p>
        </p:txBody>
      </p:sp>
      <p:sp>
        <p:nvSpPr>
          <p:cNvPr id="8" name="Text 6"/>
          <p:cNvSpPr/>
          <p:nvPr/>
        </p:nvSpPr>
        <p:spPr>
          <a:xfrm>
            <a:off x="748070" y="3875246"/>
            <a:ext cx="6339007" cy="598408"/>
          </a:xfrm>
          <a:prstGeom prst="rect">
            <a:avLst/>
          </a:prstGeom>
          <a:noFill/>
          <a:ln/>
        </p:spPr>
        <p:txBody>
          <a:bodyPr wrap="square" lIns="0" tIns="0" rIns="0" bIns="0" rtlCol="0" anchor="t"/>
          <a:lstStyle/>
          <a:p>
            <a:pPr marL="0" indent="0" algn="l">
              <a:lnSpc>
                <a:spcPts val="2350"/>
              </a:lnSpc>
              <a:buNone/>
            </a:pPr>
            <a:r>
              <a:rPr lang="en-US" sz="1450" dirty="0">
                <a:solidFill>
                  <a:srgbClr val="4A4A45"/>
                </a:solidFill>
                <a:latin typeface="Lato" pitchFamily="34" charset="0"/>
                <a:ea typeface="Lato" pitchFamily="34" charset="-122"/>
                <a:cs typeface="Lato" pitchFamily="34" charset="-120"/>
              </a:rPr>
              <a:t>Cette technologie ouvre une nouvelle ère où la </a:t>
            </a:r>
            <a:r>
              <a:rPr lang="en-US" sz="1450" dirty="0">
                <a:solidFill>
                  <a:srgbClr val="282824"/>
                </a:solidFill>
                <a:latin typeface="Lato" pitchFamily="34" charset="0"/>
                <a:ea typeface="Lato" pitchFamily="34" charset="-122"/>
                <a:cs typeface="Lato" pitchFamily="34" charset="-120"/>
              </a:rPr>
              <a:t>créativité assistée par l'IA</a:t>
            </a:r>
            <a:r>
              <a:rPr lang="en-US" sz="1450" dirty="0">
                <a:solidFill>
                  <a:srgbClr val="4A4A45"/>
                </a:solidFill>
                <a:latin typeface="Lato" pitchFamily="34" charset="0"/>
                <a:ea typeface="Lato" pitchFamily="34" charset="-122"/>
                <a:cs typeface="Lato" pitchFamily="34" charset="-120"/>
              </a:rPr>
              <a:t> permet de surmonter les limites traditionnelles de la production.</a:t>
            </a:r>
            <a:endParaRPr lang="en-US" sz="1450" dirty="0"/>
          </a:p>
        </p:txBody>
      </p:sp>
      <p:pic>
        <p:nvPicPr>
          <p:cNvPr id="9" name="Image 0" descr="preencoded.png"/>
          <p:cNvPicPr>
            <a:picLocks noChangeAspect="1"/>
          </p:cNvPicPr>
          <p:nvPr/>
        </p:nvPicPr>
        <p:blipFill>
          <a:blip r:embed="rId3"/>
          <a:stretch>
            <a:fillRect/>
          </a:stretch>
        </p:blipFill>
        <p:spPr>
          <a:xfrm>
            <a:off x="7550944" y="1589603"/>
            <a:ext cx="6339007" cy="633900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65478"/>
            <a:ext cx="9704189" cy="620078"/>
          </a:xfrm>
          <a:prstGeom prst="rect">
            <a:avLst/>
          </a:prstGeom>
          <a:noFill/>
          <a:ln/>
        </p:spPr>
        <p:txBody>
          <a:bodyPr wrap="none" lIns="0" tIns="0" rIns="0" bIns="0" rtlCol="0" anchor="t"/>
          <a:lstStyle/>
          <a:p>
            <a:pPr marL="0" indent="0" algn="l">
              <a:lnSpc>
                <a:spcPts val="4850"/>
              </a:lnSpc>
              <a:buNone/>
            </a:pPr>
            <a:r>
              <a:rPr lang="en-US" sz="3900" b="1" dirty="0">
                <a:solidFill>
                  <a:srgbClr val="282824"/>
                </a:solidFill>
                <a:latin typeface="Lato Bold" pitchFamily="34" charset="0"/>
                <a:ea typeface="Lato Bold" pitchFamily="34" charset="-122"/>
                <a:cs typeface="Lato Bold" pitchFamily="34" charset="-120"/>
              </a:rPr>
              <a:t>Les Composants d'un Projet d'IA Générative</a:t>
            </a:r>
            <a:endParaRPr lang="en-US" sz="3900" dirty="0"/>
          </a:p>
        </p:txBody>
      </p:sp>
      <p:sp>
        <p:nvSpPr>
          <p:cNvPr id="3" name="Text 1"/>
          <p:cNvSpPr/>
          <p:nvPr/>
        </p:nvSpPr>
        <p:spPr>
          <a:xfrm>
            <a:off x="2551748" y="2402205"/>
            <a:ext cx="2480905" cy="310158"/>
          </a:xfrm>
          <a:prstGeom prst="rect">
            <a:avLst/>
          </a:prstGeom>
          <a:noFill/>
          <a:ln/>
        </p:spPr>
        <p:txBody>
          <a:bodyPr wrap="none" lIns="0" tIns="0" rIns="0" bIns="0" rtlCol="0" anchor="t"/>
          <a:lstStyle/>
          <a:p>
            <a:pPr marL="0" indent="0" algn="r">
              <a:lnSpc>
                <a:spcPts val="2400"/>
              </a:lnSpc>
              <a:buNone/>
            </a:pPr>
            <a:r>
              <a:rPr lang="en-US" sz="1950" b="1" dirty="0">
                <a:solidFill>
                  <a:srgbClr val="4A4A45"/>
                </a:solidFill>
                <a:latin typeface="Lato Bold" pitchFamily="34" charset="0"/>
                <a:ea typeface="Lato Bold" pitchFamily="34" charset="-122"/>
                <a:cs typeface="Lato Bold" pitchFamily="34" charset="-120"/>
              </a:rPr>
              <a:t>Front-end</a:t>
            </a:r>
            <a:endParaRPr lang="en-US" sz="1950" dirty="0"/>
          </a:p>
        </p:txBody>
      </p:sp>
      <p:sp>
        <p:nvSpPr>
          <p:cNvPr id="4" name="Text 2"/>
          <p:cNvSpPr/>
          <p:nvPr/>
        </p:nvSpPr>
        <p:spPr>
          <a:xfrm>
            <a:off x="793790" y="2831425"/>
            <a:ext cx="4238863" cy="952619"/>
          </a:xfrm>
          <a:prstGeom prst="rect">
            <a:avLst/>
          </a:prstGeom>
          <a:noFill/>
          <a:ln/>
        </p:spPr>
        <p:txBody>
          <a:bodyPr wrap="square" lIns="0" tIns="0" rIns="0" bIns="0" rtlCol="0" anchor="t"/>
          <a:lstStyle/>
          <a:p>
            <a:pPr marL="0" indent="0" algn="r">
              <a:lnSpc>
                <a:spcPts val="2500"/>
              </a:lnSpc>
              <a:buNone/>
            </a:pPr>
            <a:r>
              <a:rPr lang="en-US" sz="1550" dirty="0">
                <a:solidFill>
                  <a:srgbClr val="4A4A45"/>
                </a:solidFill>
                <a:latin typeface="Lato" pitchFamily="34" charset="0"/>
                <a:ea typeface="Lato" pitchFamily="34" charset="-122"/>
                <a:cs typeface="Lato" pitchFamily="34" charset="-120"/>
              </a:rPr>
              <a:t>Interface utilisateur web, mobile ou desktop qui permet aux utilisateurs d'interagir avec le système et de visualiser les résultats générés.</a:t>
            </a:r>
            <a:endParaRPr lang="en-US" sz="1550" dirty="0"/>
          </a:p>
        </p:txBody>
      </p:sp>
      <p:pic>
        <p:nvPicPr>
          <p:cNvPr id="5" name="Image 0" descr="preencoded.png"/>
          <p:cNvPicPr>
            <a:picLocks noChangeAspect="1"/>
          </p:cNvPicPr>
          <p:nvPr/>
        </p:nvPicPr>
        <p:blipFill>
          <a:blip r:embed="rId3"/>
          <a:stretch>
            <a:fillRect/>
          </a:stretch>
        </p:blipFill>
        <p:spPr>
          <a:xfrm>
            <a:off x="5032653" y="2070259"/>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224528" y="3487281"/>
            <a:ext cx="279083" cy="348853"/>
          </a:xfrm>
          <a:prstGeom prst="rect">
            <a:avLst/>
          </a:prstGeom>
        </p:spPr>
      </p:pic>
      <p:sp>
        <p:nvSpPr>
          <p:cNvPr id="7" name="Text 3"/>
          <p:cNvSpPr/>
          <p:nvPr/>
        </p:nvSpPr>
        <p:spPr>
          <a:xfrm>
            <a:off x="9597628" y="198239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A4A45"/>
                </a:solidFill>
                <a:latin typeface="Lato Bold" pitchFamily="34" charset="0"/>
                <a:ea typeface="Lato Bold" pitchFamily="34" charset="-122"/>
                <a:cs typeface="Lato Bold" pitchFamily="34" charset="-120"/>
              </a:rPr>
              <a:t>Back-end</a:t>
            </a:r>
            <a:endParaRPr lang="en-US" sz="1950" dirty="0"/>
          </a:p>
        </p:txBody>
      </p:sp>
      <p:sp>
        <p:nvSpPr>
          <p:cNvPr id="8" name="Text 4"/>
          <p:cNvSpPr/>
          <p:nvPr/>
        </p:nvSpPr>
        <p:spPr>
          <a:xfrm>
            <a:off x="9597628" y="2411611"/>
            <a:ext cx="4238982" cy="952619"/>
          </a:xfrm>
          <a:prstGeom prst="rect">
            <a:avLst/>
          </a:prstGeom>
          <a:noFill/>
          <a:ln/>
        </p:spPr>
        <p:txBody>
          <a:bodyPr wrap="square" lIns="0" tIns="0" rIns="0" bIns="0" rtlCol="0" anchor="t"/>
          <a:lstStyle/>
          <a:p>
            <a:pPr marL="0" indent="0" algn="l">
              <a:lnSpc>
                <a:spcPts val="2500"/>
              </a:lnSpc>
              <a:buNone/>
            </a:pPr>
            <a:r>
              <a:rPr lang="en-US" sz="1550" dirty="0">
                <a:solidFill>
                  <a:srgbClr val="4A4A45"/>
                </a:solidFill>
                <a:latin typeface="Lato" pitchFamily="34" charset="0"/>
                <a:ea typeface="Lato" pitchFamily="34" charset="-122"/>
                <a:cs typeface="Lato" pitchFamily="34" charset="-120"/>
              </a:rPr>
              <a:t>API, logique applicative et orchestration qui gèrent les requêtes, traitent les données et coordonnent les différents services.</a:t>
            </a:r>
            <a:endParaRPr lang="en-US" sz="1550" dirty="0"/>
          </a:p>
        </p:txBody>
      </p:sp>
      <p:pic>
        <p:nvPicPr>
          <p:cNvPr id="9" name="Image 2" descr="preencoded.png"/>
          <p:cNvPicPr>
            <a:picLocks noChangeAspect="1"/>
          </p:cNvPicPr>
          <p:nvPr/>
        </p:nvPicPr>
        <p:blipFill>
          <a:blip r:embed="rId5"/>
          <a:stretch>
            <a:fillRect/>
          </a:stretch>
        </p:blipFill>
        <p:spPr>
          <a:xfrm>
            <a:off x="5032653" y="2070259"/>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7538740" y="3060204"/>
            <a:ext cx="279083" cy="348853"/>
          </a:xfrm>
          <a:prstGeom prst="rect">
            <a:avLst/>
          </a:prstGeom>
        </p:spPr>
      </p:pic>
      <p:sp>
        <p:nvSpPr>
          <p:cNvPr id="11" name="Text 5"/>
          <p:cNvSpPr/>
          <p:nvPr/>
        </p:nvSpPr>
        <p:spPr>
          <a:xfrm>
            <a:off x="9994463" y="366188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A4A45"/>
                </a:solidFill>
                <a:latin typeface="Lato Bold" pitchFamily="34" charset="0"/>
                <a:ea typeface="Lato Bold" pitchFamily="34" charset="-122"/>
                <a:cs typeface="Lato Bold" pitchFamily="34" charset="-120"/>
              </a:rPr>
              <a:t>Moteur IA</a:t>
            </a:r>
            <a:endParaRPr lang="en-US" sz="1950" dirty="0"/>
          </a:p>
        </p:txBody>
      </p:sp>
      <p:sp>
        <p:nvSpPr>
          <p:cNvPr id="12" name="Text 6"/>
          <p:cNvSpPr/>
          <p:nvPr/>
        </p:nvSpPr>
        <p:spPr>
          <a:xfrm>
            <a:off x="9994463" y="4091107"/>
            <a:ext cx="3842147" cy="952619"/>
          </a:xfrm>
          <a:prstGeom prst="rect">
            <a:avLst/>
          </a:prstGeom>
          <a:noFill/>
          <a:ln/>
        </p:spPr>
        <p:txBody>
          <a:bodyPr wrap="square" lIns="0" tIns="0" rIns="0" bIns="0" rtlCol="0" anchor="t"/>
          <a:lstStyle/>
          <a:p>
            <a:pPr marL="0" indent="0" algn="l">
              <a:lnSpc>
                <a:spcPts val="2500"/>
              </a:lnSpc>
              <a:buNone/>
            </a:pPr>
            <a:r>
              <a:rPr lang="en-US" sz="1550" dirty="0">
                <a:solidFill>
                  <a:srgbClr val="4A4A45"/>
                </a:solidFill>
                <a:latin typeface="Lato" pitchFamily="34" charset="0"/>
                <a:ea typeface="Lato" pitchFamily="34" charset="-122"/>
                <a:cs typeface="Lato" pitchFamily="34" charset="-120"/>
              </a:rPr>
              <a:t>Modèle de génération qui produit du texte, des images ou d'autres contenus en fonction des entrées reçues.</a:t>
            </a:r>
            <a:endParaRPr lang="en-US" sz="1550" dirty="0"/>
          </a:p>
        </p:txBody>
      </p:sp>
      <p:pic>
        <p:nvPicPr>
          <p:cNvPr id="13" name="Image 4" descr="preencoded.png"/>
          <p:cNvPicPr>
            <a:picLocks noChangeAspect="1"/>
          </p:cNvPicPr>
          <p:nvPr/>
        </p:nvPicPr>
        <p:blipFill>
          <a:blip r:embed="rId7"/>
          <a:stretch>
            <a:fillRect/>
          </a:stretch>
        </p:blipFill>
        <p:spPr>
          <a:xfrm>
            <a:off x="5032653" y="2070259"/>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350984" y="4178201"/>
            <a:ext cx="279083" cy="348853"/>
          </a:xfrm>
          <a:prstGeom prst="rect">
            <a:avLst/>
          </a:prstGeom>
        </p:spPr>
      </p:pic>
      <p:sp>
        <p:nvSpPr>
          <p:cNvPr id="15" name="Text 7"/>
          <p:cNvSpPr/>
          <p:nvPr/>
        </p:nvSpPr>
        <p:spPr>
          <a:xfrm>
            <a:off x="9597628" y="5341382"/>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4A4A45"/>
                </a:solidFill>
                <a:latin typeface="Lato Bold" pitchFamily="34" charset="0"/>
                <a:ea typeface="Lato Bold" pitchFamily="34" charset="-122"/>
                <a:cs typeface="Lato Bold" pitchFamily="34" charset="-120"/>
              </a:rPr>
              <a:t>Base de données</a:t>
            </a:r>
            <a:endParaRPr lang="en-US" sz="1950" dirty="0"/>
          </a:p>
        </p:txBody>
      </p:sp>
      <p:sp>
        <p:nvSpPr>
          <p:cNvPr id="16" name="Text 8"/>
          <p:cNvSpPr/>
          <p:nvPr/>
        </p:nvSpPr>
        <p:spPr>
          <a:xfrm>
            <a:off x="9597628" y="5770602"/>
            <a:ext cx="4238982" cy="952619"/>
          </a:xfrm>
          <a:prstGeom prst="rect">
            <a:avLst/>
          </a:prstGeom>
          <a:noFill/>
          <a:ln/>
        </p:spPr>
        <p:txBody>
          <a:bodyPr wrap="square" lIns="0" tIns="0" rIns="0" bIns="0" rtlCol="0" anchor="t"/>
          <a:lstStyle/>
          <a:p>
            <a:pPr marL="0" indent="0" algn="l">
              <a:lnSpc>
                <a:spcPts val="2500"/>
              </a:lnSpc>
              <a:buNone/>
            </a:pPr>
            <a:r>
              <a:rPr lang="en-US" sz="1550" dirty="0">
                <a:solidFill>
                  <a:srgbClr val="4A4A45"/>
                </a:solidFill>
                <a:latin typeface="Lato" pitchFamily="34" charset="0"/>
                <a:ea typeface="Lato" pitchFamily="34" charset="-122"/>
                <a:cs typeface="Lato" pitchFamily="34" charset="-120"/>
              </a:rPr>
              <a:t>Stockage classique relationnel combiné à des bases de données vectorielles pour la recherche sémantique et le stockage d'embeddings.</a:t>
            </a:r>
            <a:endParaRPr lang="en-US" sz="1550" dirty="0"/>
          </a:p>
        </p:txBody>
      </p:sp>
      <p:pic>
        <p:nvPicPr>
          <p:cNvPr id="17" name="Image 6" descr="preencoded.png"/>
          <p:cNvPicPr>
            <a:picLocks noChangeAspect="1"/>
          </p:cNvPicPr>
          <p:nvPr/>
        </p:nvPicPr>
        <p:blipFill>
          <a:blip r:embed="rId9"/>
          <a:stretch>
            <a:fillRect/>
          </a:stretch>
        </p:blipFill>
        <p:spPr>
          <a:xfrm>
            <a:off x="5032653" y="2070259"/>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7538740" y="5296198"/>
            <a:ext cx="279083" cy="348853"/>
          </a:xfrm>
          <a:prstGeom prst="rect">
            <a:avLst/>
          </a:prstGeom>
        </p:spPr>
      </p:pic>
      <p:sp>
        <p:nvSpPr>
          <p:cNvPr id="19" name="Text 9"/>
          <p:cNvSpPr/>
          <p:nvPr/>
        </p:nvSpPr>
        <p:spPr>
          <a:xfrm>
            <a:off x="2551748" y="4921448"/>
            <a:ext cx="2480905" cy="310158"/>
          </a:xfrm>
          <a:prstGeom prst="rect">
            <a:avLst/>
          </a:prstGeom>
          <a:noFill/>
          <a:ln/>
        </p:spPr>
        <p:txBody>
          <a:bodyPr wrap="none" lIns="0" tIns="0" rIns="0" bIns="0" rtlCol="0" anchor="t"/>
          <a:lstStyle/>
          <a:p>
            <a:pPr marL="0" indent="0" algn="r">
              <a:lnSpc>
                <a:spcPts val="2400"/>
              </a:lnSpc>
              <a:buNone/>
            </a:pPr>
            <a:r>
              <a:rPr lang="en-US" sz="1950" b="1" dirty="0">
                <a:solidFill>
                  <a:srgbClr val="4A4A45"/>
                </a:solidFill>
                <a:latin typeface="Lato Bold" pitchFamily="34" charset="0"/>
                <a:ea typeface="Lato Bold" pitchFamily="34" charset="-122"/>
                <a:cs typeface="Lato Bold" pitchFamily="34" charset="-120"/>
              </a:rPr>
              <a:t>Services annexes</a:t>
            </a:r>
            <a:endParaRPr lang="en-US" sz="1950" dirty="0"/>
          </a:p>
        </p:txBody>
      </p:sp>
      <p:sp>
        <p:nvSpPr>
          <p:cNvPr id="20" name="Text 10"/>
          <p:cNvSpPr/>
          <p:nvPr/>
        </p:nvSpPr>
        <p:spPr>
          <a:xfrm>
            <a:off x="793790" y="5350669"/>
            <a:ext cx="4238863" cy="952619"/>
          </a:xfrm>
          <a:prstGeom prst="rect">
            <a:avLst/>
          </a:prstGeom>
          <a:noFill/>
          <a:ln/>
        </p:spPr>
        <p:txBody>
          <a:bodyPr wrap="square" lIns="0" tIns="0" rIns="0" bIns="0" rtlCol="0" anchor="t"/>
          <a:lstStyle/>
          <a:p>
            <a:pPr marL="0" indent="0" algn="r">
              <a:lnSpc>
                <a:spcPts val="2500"/>
              </a:lnSpc>
              <a:buNone/>
            </a:pPr>
            <a:r>
              <a:rPr lang="en-US" sz="1550" dirty="0">
                <a:solidFill>
                  <a:srgbClr val="4A4A45"/>
                </a:solidFill>
                <a:latin typeface="Lato" pitchFamily="34" charset="0"/>
                <a:ea typeface="Lato" pitchFamily="34" charset="-122"/>
                <a:cs typeface="Lato" pitchFamily="34" charset="-120"/>
              </a:rPr>
              <a:t>Authentification, monitoring, logs et autres services essentiels au bon fonctionnement de l'application.</a:t>
            </a:r>
            <a:endParaRPr lang="en-US" sz="1550" dirty="0"/>
          </a:p>
        </p:txBody>
      </p:sp>
      <p:pic>
        <p:nvPicPr>
          <p:cNvPr id="21" name="Image 8" descr="preencoded.png"/>
          <p:cNvPicPr>
            <a:picLocks noChangeAspect="1"/>
          </p:cNvPicPr>
          <p:nvPr/>
        </p:nvPicPr>
        <p:blipFill>
          <a:blip r:embed="rId11"/>
          <a:stretch>
            <a:fillRect/>
          </a:stretch>
        </p:blipFill>
        <p:spPr>
          <a:xfrm>
            <a:off x="5032653" y="2070259"/>
            <a:ext cx="4564975" cy="4564975"/>
          </a:xfrm>
          <a:prstGeom prst="rect">
            <a:avLst/>
          </a:prstGeom>
        </p:spPr>
      </p:pic>
      <p:pic>
        <p:nvPicPr>
          <p:cNvPr id="22" name="Image 9" descr="preencoded.png"/>
          <p:cNvPicPr>
            <a:picLocks noChangeAspect="1"/>
          </p:cNvPicPr>
          <p:nvPr/>
        </p:nvPicPr>
        <p:blipFill>
          <a:blip r:embed="rId12"/>
          <a:stretch>
            <a:fillRect/>
          </a:stretch>
        </p:blipFill>
        <p:spPr>
          <a:xfrm>
            <a:off x="6224528" y="4869120"/>
            <a:ext cx="279083" cy="348853"/>
          </a:xfrm>
          <a:prstGeom prst="rect">
            <a:avLst/>
          </a:prstGeom>
        </p:spPr>
      </p:pic>
      <p:sp>
        <p:nvSpPr>
          <p:cNvPr id="23" name="Text 11"/>
          <p:cNvSpPr/>
          <p:nvPr/>
        </p:nvSpPr>
        <p:spPr>
          <a:xfrm>
            <a:off x="793790" y="6946463"/>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4A4A45"/>
                </a:solidFill>
                <a:latin typeface="Lato" pitchFamily="34" charset="0"/>
                <a:ea typeface="Lato" pitchFamily="34" charset="-122"/>
                <a:cs typeface="Lato" pitchFamily="34" charset="-120"/>
              </a:rPr>
              <a:t>Un projet d'IA générative réussi intègre harmonieusement ces cinq composants, chacun jouant un rôle crucial dans l'expérience utilisateur finale.</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92706" y="476250"/>
            <a:ext cx="8648105" cy="541139"/>
          </a:xfrm>
          <a:prstGeom prst="rect">
            <a:avLst/>
          </a:prstGeom>
          <a:noFill/>
          <a:ln/>
        </p:spPr>
        <p:txBody>
          <a:bodyPr wrap="none" lIns="0" tIns="0" rIns="0" bIns="0" rtlCol="0" anchor="t"/>
          <a:lstStyle/>
          <a:p>
            <a:pPr marL="0" indent="0" algn="l">
              <a:lnSpc>
                <a:spcPts val="4250"/>
              </a:lnSpc>
              <a:buNone/>
            </a:pPr>
            <a:r>
              <a:rPr lang="en-US" sz="3400" b="1" dirty="0">
                <a:solidFill>
                  <a:srgbClr val="282824"/>
                </a:solidFill>
                <a:latin typeface="Lato Bold" pitchFamily="34" charset="0"/>
                <a:ea typeface="Lato Bold" pitchFamily="34" charset="-122"/>
                <a:cs typeface="Lato Bold" pitchFamily="34" charset="-120"/>
              </a:rPr>
              <a:t>Les 4 Approches pour Utiliser l'IA Générative</a:t>
            </a:r>
            <a:endParaRPr lang="en-US" sz="3400" dirty="0"/>
          </a:p>
        </p:txBody>
      </p:sp>
      <p:sp>
        <p:nvSpPr>
          <p:cNvPr id="3" name="Shape 1"/>
          <p:cNvSpPr/>
          <p:nvPr/>
        </p:nvSpPr>
        <p:spPr>
          <a:xfrm>
            <a:off x="692706" y="1623417"/>
            <a:ext cx="6535936" cy="2614136"/>
          </a:xfrm>
          <a:prstGeom prst="roundRect">
            <a:avLst>
              <a:gd name="adj" fmla="val 4197"/>
            </a:avLst>
          </a:prstGeom>
          <a:solidFill>
            <a:srgbClr val="EFECE6"/>
          </a:solidFill>
          <a:ln/>
        </p:spPr>
        <p:txBody>
          <a:bodyPr/>
          <a:lstStyle/>
          <a:p>
            <a:endParaRPr lang="fr-FR"/>
          </a:p>
        </p:txBody>
      </p:sp>
      <p:sp>
        <p:nvSpPr>
          <p:cNvPr id="4" name="Shape 2"/>
          <p:cNvSpPr/>
          <p:nvPr/>
        </p:nvSpPr>
        <p:spPr>
          <a:xfrm>
            <a:off x="692706" y="1600557"/>
            <a:ext cx="6535936" cy="91440"/>
          </a:xfrm>
          <a:prstGeom prst="roundRect">
            <a:avLst>
              <a:gd name="adj" fmla="val 28409"/>
            </a:avLst>
          </a:prstGeom>
          <a:solidFill>
            <a:srgbClr val="282824"/>
          </a:solidFill>
          <a:ln/>
        </p:spPr>
        <p:txBody>
          <a:bodyPr/>
          <a:lstStyle/>
          <a:p>
            <a:endParaRPr lang="fr-FR"/>
          </a:p>
        </p:txBody>
      </p:sp>
      <p:sp>
        <p:nvSpPr>
          <p:cNvPr id="5" name="Shape 3"/>
          <p:cNvSpPr/>
          <p:nvPr/>
        </p:nvSpPr>
        <p:spPr>
          <a:xfrm>
            <a:off x="3700879" y="1363742"/>
            <a:ext cx="519470" cy="519470"/>
          </a:xfrm>
          <a:prstGeom prst="roundRect">
            <a:avLst>
              <a:gd name="adj" fmla="val 176026"/>
            </a:avLst>
          </a:prstGeom>
          <a:solidFill>
            <a:srgbClr val="282824"/>
          </a:solidFill>
          <a:ln/>
        </p:spPr>
        <p:txBody>
          <a:bodyPr/>
          <a:lstStyle/>
          <a:p>
            <a:endParaRPr lang="fr-FR"/>
          </a:p>
        </p:txBody>
      </p:sp>
      <p:sp>
        <p:nvSpPr>
          <p:cNvPr id="6" name="Text 4"/>
          <p:cNvSpPr/>
          <p:nvPr/>
        </p:nvSpPr>
        <p:spPr>
          <a:xfrm>
            <a:off x="3856732" y="1493639"/>
            <a:ext cx="207764" cy="259675"/>
          </a:xfrm>
          <a:prstGeom prst="rect">
            <a:avLst/>
          </a:prstGeom>
          <a:noFill/>
          <a:ln/>
        </p:spPr>
        <p:txBody>
          <a:bodyPr wrap="none" lIns="0" tIns="0" rIns="0" bIns="0" rtlCol="0" anchor="t"/>
          <a:lstStyle/>
          <a:p>
            <a:pPr marL="0" indent="0" algn="l">
              <a:lnSpc>
                <a:spcPts val="2600"/>
              </a:lnSpc>
              <a:buNone/>
            </a:pPr>
            <a:r>
              <a:rPr lang="en-US" sz="1600" b="1" dirty="0">
                <a:solidFill>
                  <a:srgbClr val="FFFFFF"/>
                </a:solidFill>
                <a:latin typeface="Lato Bold" pitchFamily="34" charset="0"/>
                <a:ea typeface="Lato Bold" pitchFamily="34" charset="-122"/>
                <a:cs typeface="Lato Bold" pitchFamily="34" charset="-120"/>
              </a:rPr>
              <a:t>1</a:t>
            </a:r>
            <a:endParaRPr lang="en-US" sz="1600" dirty="0"/>
          </a:p>
        </p:txBody>
      </p:sp>
      <p:sp>
        <p:nvSpPr>
          <p:cNvPr id="7" name="Text 5"/>
          <p:cNvSpPr/>
          <p:nvPr/>
        </p:nvSpPr>
        <p:spPr>
          <a:xfrm>
            <a:off x="888683" y="2056328"/>
            <a:ext cx="2164675" cy="270510"/>
          </a:xfrm>
          <a:prstGeom prst="rect">
            <a:avLst/>
          </a:prstGeom>
          <a:noFill/>
          <a:ln/>
        </p:spPr>
        <p:txBody>
          <a:bodyPr wrap="none" lIns="0" tIns="0" rIns="0" bIns="0" rtlCol="0" anchor="t"/>
          <a:lstStyle/>
          <a:p>
            <a:pPr marL="0" indent="0" algn="l">
              <a:lnSpc>
                <a:spcPts val="2100"/>
              </a:lnSpc>
              <a:buNone/>
            </a:pPr>
            <a:r>
              <a:rPr lang="en-US" sz="1700" b="1" dirty="0">
                <a:solidFill>
                  <a:srgbClr val="4A4A45"/>
                </a:solidFill>
                <a:latin typeface="Lato Bold" pitchFamily="34" charset="0"/>
                <a:ea typeface="Lato Bold" pitchFamily="34" charset="-122"/>
                <a:cs typeface="Lato Bold" pitchFamily="34" charset="-120"/>
              </a:rPr>
              <a:t>Prompt Engineering</a:t>
            </a:r>
            <a:endParaRPr lang="en-US" sz="1700" dirty="0"/>
          </a:p>
        </p:txBody>
      </p:sp>
      <p:sp>
        <p:nvSpPr>
          <p:cNvPr id="8" name="Text 6"/>
          <p:cNvSpPr/>
          <p:nvPr/>
        </p:nvSpPr>
        <p:spPr>
          <a:xfrm>
            <a:off x="888683" y="2430661"/>
            <a:ext cx="6143982" cy="554355"/>
          </a:xfrm>
          <a:prstGeom prst="rect">
            <a:avLst/>
          </a:prstGeom>
          <a:noFill/>
          <a:ln/>
        </p:spPr>
        <p:txBody>
          <a:bodyPr wrap="square" lIns="0" tIns="0" rIns="0" bIns="0" rtlCol="0" anchor="t"/>
          <a:lstStyle/>
          <a:p>
            <a:pPr marL="0" indent="0" algn="l">
              <a:lnSpc>
                <a:spcPts val="2150"/>
              </a:lnSpc>
              <a:buNone/>
            </a:pPr>
            <a:r>
              <a:rPr lang="en-US" sz="1350" dirty="0">
                <a:solidFill>
                  <a:srgbClr val="4A4A45"/>
                </a:solidFill>
                <a:latin typeface="Lato" pitchFamily="34" charset="0"/>
                <a:ea typeface="Lato" pitchFamily="34" charset="-122"/>
                <a:cs typeface="Lato" pitchFamily="34" charset="-120"/>
              </a:rPr>
              <a:t>Maximiser les résultats sans entraîner le modèle en créant des instructions précises et contextualisées.</a:t>
            </a:r>
            <a:endParaRPr lang="en-US" sz="1350" dirty="0"/>
          </a:p>
        </p:txBody>
      </p:sp>
      <p:sp>
        <p:nvSpPr>
          <p:cNvPr id="9" name="Text 7"/>
          <p:cNvSpPr/>
          <p:nvPr/>
        </p:nvSpPr>
        <p:spPr>
          <a:xfrm>
            <a:off x="888683" y="3088838"/>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Rapide à mettre en œuvre</a:t>
            </a:r>
            <a:endParaRPr lang="en-US" sz="1350" dirty="0"/>
          </a:p>
        </p:txBody>
      </p:sp>
      <p:sp>
        <p:nvSpPr>
          <p:cNvPr id="10" name="Text 8"/>
          <p:cNvSpPr/>
          <p:nvPr/>
        </p:nvSpPr>
        <p:spPr>
          <a:xfrm>
            <a:off x="888683" y="3426619"/>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Coût minimal</a:t>
            </a:r>
            <a:endParaRPr lang="en-US" sz="1350" dirty="0"/>
          </a:p>
        </p:txBody>
      </p:sp>
      <p:sp>
        <p:nvSpPr>
          <p:cNvPr id="11" name="Text 9"/>
          <p:cNvSpPr/>
          <p:nvPr/>
        </p:nvSpPr>
        <p:spPr>
          <a:xfrm>
            <a:off x="888683" y="3764399"/>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Nécessite expertise et créativité</a:t>
            </a:r>
            <a:endParaRPr lang="en-US" sz="1350" dirty="0"/>
          </a:p>
        </p:txBody>
      </p:sp>
      <p:sp>
        <p:nvSpPr>
          <p:cNvPr id="12" name="Shape 10"/>
          <p:cNvSpPr/>
          <p:nvPr/>
        </p:nvSpPr>
        <p:spPr>
          <a:xfrm>
            <a:off x="7401758" y="1623417"/>
            <a:ext cx="6535936" cy="2614136"/>
          </a:xfrm>
          <a:prstGeom prst="roundRect">
            <a:avLst>
              <a:gd name="adj" fmla="val 4197"/>
            </a:avLst>
          </a:prstGeom>
          <a:solidFill>
            <a:srgbClr val="EFECE6"/>
          </a:solidFill>
          <a:ln/>
        </p:spPr>
        <p:txBody>
          <a:bodyPr/>
          <a:lstStyle/>
          <a:p>
            <a:endParaRPr lang="fr-FR"/>
          </a:p>
        </p:txBody>
      </p:sp>
      <p:sp>
        <p:nvSpPr>
          <p:cNvPr id="13" name="Shape 11"/>
          <p:cNvSpPr/>
          <p:nvPr/>
        </p:nvSpPr>
        <p:spPr>
          <a:xfrm>
            <a:off x="7401758" y="1600557"/>
            <a:ext cx="6535936" cy="91440"/>
          </a:xfrm>
          <a:prstGeom prst="roundRect">
            <a:avLst>
              <a:gd name="adj" fmla="val 28409"/>
            </a:avLst>
          </a:prstGeom>
          <a:solidFill>
            <a:srgbClr val="282824"/>
          </a:solidFill>
          <a:ln/>
        </p:spPr>
        <p:txBody>
          <a:bodyPr/>
          <a:lstStyle/>
          <a:p>
            <a:endParaRPr lang="fr-FR"/>
          </a:p>
        </p:txBody>
      </p:sp>
      <p:sp>
        <p:nvSpPr>
          <p:cNvPr id="14" name="Shape 12"/>
          <p:cNvSpPr/>
          <p:nvPr/>
        </p:nvSpPr>
        <p:spPr>
          <a:xfrm>
            <a:off x="10409932" y="1363742"/>
            <a:ext cx="519470" cy="519470"/>
          </a:xfrm>
          <a:prstGeom prst="roundRect">
            <a:avLst>
              <a:gd name="adj" fmla="val 176026"/>
            </a:avLst>
          </a:prstGeom>
          <a:solidFill>
            <a:srgbClr val="282824"/>
          </a:solidFill>
          <a:ln/>
        </p:spPr>
        <p:txBody>
          <a:bodyPr/>
          <a:lstStyle/>
          <a:p>
            <a:endParaRPr lang="fr-FR"/>
          </a:p>
        </p:txBody>
      </p:sp>
      <p:sp>
        <p:nvSpPr>
          <p:cNvPr id="15" name="Text 13"/>
          <p:cNvSpPr/>
          <p:nvPr/>
        </p:nvSpPr>
        <p:spPr>
          <a:xfrm>
            <a:off x="10565785" y="1493639"/>
            <a:ext cx="207764" cy="259675"/>
          </a:xfrm>
          <a:prstGeom prst="rect">
            <a:avLst/>
          </a:prstGeom>
          <a:noFill/>
          <a:ln/>
        </p:spPr>
        <p:txBody>
          <a:bodyPr wrap="none" lIns="0" tIns="0" rIns="0" bIns="0" rtlCol="0" anchor="t"/>
          <a:lstStyle/>
          <a:p>
            <a:pPr marL="0" indent="0" algn="l">
              <a:lnSpc>
                <a:spcPts val="2600"/>
              </a:lnSpc>
              <a:buNone/>
            </a:pPr>
            <a:r>
              <a:rPr lang="en-US" sz="1600" b="1" dirty="0">
                <a:solidFill>
                  <a:srgbClr val="FFFFFF"/>
                </a:solidFill>
                <a:latin typeface="Lato Bold" pitchFamily="34" charset="0"/>
                <a:ea typeface="Lato Bold" pitchFamily="34" charset="-122"/>
                <a:cs typeface="Lato Bold" pitchFamily="34" charset="-120"/>
              </a:rPr>
              <a:t>2</a:t>
            </a:r>
            <a:endParaRPr lang="en-US" sz="1600" dirty="0"/>
          </a:p>
        </p:txBody>
      </p:sp>
      <p:sp>
        <p:nvSpPr>
          <p:cNvPr id="16" name="Text 14"/>
          <p:cNvSpPr/>
          <p:nvPr/>
        </p:nvSpPr>
        <p:spPr>
          <a:xfrm>
            <a:off x="7597735" y="2056328"/>
            <a:ext cx="2164675" cy="270510"/>
          </a:xfrm>
          <a:prstGeom prst="rect">
            <a:avLst/>
          </a:prstGeom>
          <a:noFill/>
          <a:ln/>
        </p:spPr>
        <p:txBody>
          <a:bodyPr wrap="none" lIns="0" tIns="0" rIns="0" bIns="0" rtlCol="0" anchor="t"/>
          <a:lstStyle/>
          <a:p>
            <a:pPr marL="0" indent="0" algn="l">
              <a:lnSpc>
                <a:spcPts val="2100"/>
              </a:lnSpc>
              <a:buNone/>
            </a:pPr>
            <a:r>
              <a:rPr lang="en-US" sz="1700" b="1" dirty="0">
                <a:solidFill>
                  <a:srgbClr val="4A4A45"/>
                </a:solidFill>
                <a:latin typeface="Lato Bold" pitchFamily="34" charset="0"/>
                <a:ea typeface="Lato Bold" pitchFamily="34" charset="-122"/>
                <a:cs typeface="Lato Bold" pitchFamily="34" charset="-120"/>
              </a:rPr>
              <a:t>Fine-tuning</a:t>
            </a:r>
            <a:endParaRPr lang="en-US" sz="1700" dirty="0"/>
          </a:p>
        </p:txBody>
      </p:sp>
      <p:sp>
        <p:nvSpPr>
          <p:cNvPr id="17" name="Text 15"/>
          <p:cNvSpPr/>
          <p:nvPr/>
        </p:nvSpPr>
        <p:spPr>
          <a:xfrm>
            <a:off x="7597735" y="2430661"/>
            <a:ext cx="6143982" cy="554355"/>
          </a:xfrm>
          <a:prstGeom prst="rect">
            <a:avLst/>
          </a:prstGeom>
          <a:noFill/>
          <a:ln/>
        </p:spPr>
        <p:txBody>
          <a:bodyPr wrap="square" lIns="0" tIns="0" rIns="0" bIns="0" rtlCol="0" anchor="t"/>
          <a:lstStyle/>
          <a:p>
            <a:pPr marL="0" indent="0" algn="l">
              <a:lnSpc>
                <a:spcPts val="2150"/>
              </a:lnSpc>
              <a:buNone/>
            </a:pPr>
            <a:r>
              <a:rPr lang="en-US" sz="1350" dirty="0">
                <a:solidFill>
                  <a:srgbClr val="4A4A45"/>
                </a:solidFill>
                <a:latin typeface="Lato" pitchFamily="34" charset="0"/>
                <a:ea typeface="Lato" pitchFamily="34" charset="-122"/>
                <a:cs typeface="Lato" pitchFamily="34" charset="-120"/>
              </a:rPr>
              <a:t>Adapter un modèle pré-entraîné à un domaine spécifique grâce à des données supplémentaires.</a:t>
            </a:r>
            <a:endParaRPr lang="en-US" sz="1350" dirty="0"/>
          </a:p>
        </p:txBody>
      </p:sp>
      <p:sp>
        <p:nvSpPr>
          <p:cNvPr id="18" name="Text 16"/>
          <p:cNvSpPr/>
          <p:nvPr/>
        </p:nvSpPr>
        <p:spPr>
          <a:xfrm>
            <a:off x="7597735" y="3088838"/>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Améliore les performances sur des tâches spécifiques</a:t>
            </a:r>
            <a:endParaRPr lang="en-US" sz="1350" dirty="0"/>
          </a:p>
        </p:txBody>
      </p:sp>
      <p:sp>
        <p:nvSpPr>
          <p:cNvPr id="19" name="Text 17"/>
          <p:cNvSpPr/>
          <p:nvPr/>
        </p:nvSpPr>
        <p:spPr>
          <a:xfrm>
            <a:off x="7597735" y="3426619"/>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Nécessite des données d'entraînement de qualité</a:t>
            </a:r>
            <a:endParaRPr lang="en-US" sz="1350" dirty="0"/>
          </a:p>
        </p:txBody>
      </p:sp>
      <p:sp>
        <p:nvSpPr>
          <p:cNvPr id="20" name="Text 18"/>
          <p:cNvSpPr/>
          <p:nvPr/>
        </p:nvSpPr>
        <p:spPr>
          <a:xfrm>
            <a:off x="7597735" y="3764399"/>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Plus coûteux en ressources</a:t>
            </a:r>
            <a:endParaRPr lang="en-US" sz="1350" dirty="0"/>
          </a:p>
        </p:txBody>
      </p:sp>
      <p:sp>
        <p:nvSpPr>
          <p:cNvPr id="21" name="Shape 19"/>
          <p:cNvSpPr/>
          <p:nvPr/>
        </p:nvSpPr>
        <p:spPr>
          <a:xfrm>
            <a:off x="692706" y="4670346"/>
            <a:ext cx="6535936" cy="2614136"/>
          </a:xfrm>
          <a:prstGeom prst="roundRect">
            <a:avLst>
              <a:gd name="adj" fmla="val 4197"/>
            </a:avLst>
          </a:prstGeom>
          <a:solidFill>
            <a:srgbClr val="EFECE6"/>
          </a:solidFill>
          <a:ln/>
        </p:spPr>
        <p:txBody>
          <a:bodyPr/>
          <a:lstStyle/>
          <a:p>
            <a:endParaRPr lang="fr-FR"/>
          </a:p>
        </p:txBody>
      </p:sp>
      <p:sp>
        <p:nvSpPr>
          <p:cNvPr id="22" name="Shape 20"/>
          <p:cNvSpPr/>
          <p:nvPr/>
        </p:nvSpPr>
        <p:spPr>
          <a:xfrm>
            <a:off x="692706" y="4647486"/>
            <a:ext cx="6535936" cy="91440"/>
          </a:xfrm>
          <a:prstGeom prst="roundRect">
            <a:avLst>
              <a:gd name="adj" fmla="val 28409"/>
            </a:avLst>
          </a:prstGeom>
          <a:solidFill>
            <a:srgbClr val="282824"/>
          </a:solidFill>
          <a:ln/>
        </p:spPr>
        <p:txBody>
          <a:bodyPr/>
          <a:lstStyle/>
          <a:p>
            <a:endParaRPr lang="fr-FR"/>
          </a:p>
        </p:txBody>
      </p:sp>
      <p:sp>
        <p:nvSpPr>
          <p:cNvPr id="23" name="Shape 21"/>
          <p:cNvSpPr/>
          <p:nvPr/>
        </p:nvSpPr>
        <p:spPr>
          <a:xfrm>
            <a:off x="3700879" y="4410670"/>
            <a:ext cx="519470" cy="519470"/>
          </a:xfrm>
          <a:prstGeom prst="roundRect">
            <a:avLst>
              <a:gd name="adj" fmla="val 176026"/>
            </a:avLst>
          </a:prstGeom>
          <a:solidFill>
            <a:srgbClr val="282824"/>
          </a:solidFill>
          <a:ln/>
        </p:spPr>
        <p:txBody>
          <a:bodyPr/>
          <a:lstStyle/>
          <a:p>
            <a:endParaRPr lang="fr-FR"/>
          </a:p>
        </p:txBody>
      </p:sp>
      <p:sp>
        <p:nvSpPr>
          <p:cNvPr id="24" name="Text 22"/>
          <p:cNvSpPr/>
          <p:nvPr/>
        </p:nvSpPr>
        <p:spPr>
          <a:xfrm>
            <a:off x="3856732" y="4540568"/>
            <a:ext cx="207764" cy="259675"/>
          </a:xfrm>
          <a:prstGeom prst="rect">
            <a:avLst/>
          </a:prstGeom>
          <a:noFill/>
          <a:ln/>
        </p:spPr>
        <p:txBody>
          <a:bodyPr wrap="none" lIns="0" tIns="0" rIns="0" bIns="0" rtlCol="0" anchor="t"/>
          <a:lstStyle/>
          <a:p>
            <a:pPr marL="0" indent="0" algn="l">
              <a:lnSpc>
                <a:spcPts val="2600"/>
              </a:lnSpc>
              <a:buNone/>
            </a:pPr>
            <a:r>
              <a:rPr lang="en-US" sz="1600" b="1" dirty="0">
                <a:solidFill>
                  <a:srgbClr val="FFFFFF"/>
                </a:solidFill>
                <a:latin typeface="Lato Bold" pitchFamily="34" charset="0"/>
                <a:ea typeface="Lato Bold" pitchFamily="34" charset="-122"/>
                <a:cs typeface="Lato Bold" pitchFamily="34" charset="-120"/>
              </a:rPr>
              <a:t>3</a:t>
            </a:r>
            <a:endParaRPr lang="en-US" sz="1600" dirty="0"/>
          </a:p>
        </p:txBody>
      </p:sp>
      <p:sp>
        <p:nvSpPr>
          <p:cNvPr id="25" name="Text 23"/>
          <p:cNvSpPr/>
          <p:nvPr/>
        </p:nvSpPr>
        <p:spPr>
          <a:xfrm>
            <a:off x="888683" y="5103257"/>
            <a:ext cx="2164675" cy="270510"/>
          </a:xfrm>
          <a:prstGeom prst="rect">
            <a:avLst/>
          </a:prstGeom>
          <a:noFill/>
          <a:ln/>
        </p:spPr>
        <p:txBody>
          <a:bodyPr wrap="none" lIns="0" tIns="0" rIns="0" bIns="0" rtlCol="0" anchor="t"/>
          <a:lstStyle/>
          <a:p>
            <a:pPr marL="0" indent="0" algn="l">
              <a:lnSpc>
                <a:spcPts val="2100"/>
              </a:lnSpc>
              <a:buNone/>
            </a:pPr>
            <a:r>
              <a:rPr lang="en-US" sz="1700" b="1" dirty="0">
                <a:solidFill>
                  <a:srgbClr val="4A4A45"/>
                </a:solidFill>
                <a:latin typeface="Lato Bold" pitchFamily="34" charset="0"/>
                <a:ea typeface="Lato Bold" pitchFamily="34" charset="-122"/>
                <a:cs typeface="Lato Bold" pitchFamily="34" charset="-120"/>
              </a:rPr>
              <a:t>Agents IA</a:t>
            </a:r>
            <a:endParaRPr lang="en-US" sz="1700" dirty="0"/>
          </a:p>
        </p:txBody>
      </p:sp>
      <p:sp>
        <p:nvSpPr>
          <p:cNvPr id="26" name="Text 24"/>
          <p:cNvSpPr/>
          <p:nvPr/>
        </p:nvSpPr>
        <p:spPr>
          <a:xfrm>
            <a:off x="888683" y="5477589"/>
            <a:ext cx="6143982" cy="554355"/>
          </a:xfrm>
          <a:prstGeom prst="rect">
            <a:avLst/>
          </a:prstGeom>
          <a:noFill/>
          <a:ln/>
        </p:spPr>
        <p:txBody>
          <a:bodyPr wrap="square" lIns="0" tIns="0" rIns="0" bIns="0" rtlCol="0" anchor="t"/>
          <a:lstStyle/>
          <a:p>
            <a:pPr marL="0" indent="0" algn="l">
              <a:lnSpc>
                <a:spcPts val="2150"/>
              </a:lnSpc>
              <a:buNone/>
            </a:pPr>
            <a:r>
              <a:rPr lang="en-US" sz="1350" dirty="0">
                <a:solidFill>
                  <a:srgbClr val="4A4A45"/>
                </a:solidFill>
                <a:latin typeface="Lato" pitchFamily="34" charset="0"/>
                <a:ea typeface="Lato" pitchFamily="34" charset="-122"/>
                <a:cs typeface="Lato" pitchFamily="34" charset="-120"/>
              </a:rPr>
              <a:t>Systèmes autonomes capables de planifier et d'exécuter plusieurs actions pour atteindre un objectif.</a:t>
            </a:r>
            <a:endParaRPr lang="en-US" sz="1350" dirty="0"/>
          </a:p>
        </p:txBody>
      </p:sp>
      <p:sp>
        <p:nvSpPr>
          <p:cNvPr id="27" name="Text 25"/>
          <p:cNvSpPr/>
          <p:nvPr/>
        </p:nvSpPr>
        <p:spPr>
          <a:xfrm>
            <a:off x="888683" y="6135767"/>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Résout des problèmes complexes</a:t>
            </a:r>
            <a:endParaRPr lang="en-US" sz="1350" dirty="0"/>
          </a:p>
        </p:txBody>
      </p:sp>
      <p:sp>
        <p:nvSpPr>
          <p:cNvPr id="28" name="Text 26"/>
          <p:cNvSpPr/>
          <p:nvPr/>
        </p:nvSpPr>
        <p:spPr>
          <a:xfrm>
            <a:off x="888683" y="6473547"/>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Peut utiliser des outils externes</a:t>
            </a:r>
            <a:endParaRPr lang="en-US" sz="1350" dirty="0"/>
          </a:p>
        </p:txBody>
      </p:sp>
      <p:sp>
        <p:nvSpPr>
          <p:cNvPr id="29" name="Text 27"/>
          <p:cNvSpPr/>
          <p:nvPr/>
        </p:nvSpPr>
        <p:spPr>
          <a:xfrm>
            <a:off x="888683" y="6811328"/>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Architecture plus sophistiquée</a:t>
            </a:r>
            <a:endParaRPr lang="en-US" sz="1350" dirty="0"/>
          </a:p>
        </p:txBody>
      </p:sp>
      <p:sp>
        <p:nvSpPr>
          <p:cNvPr id="30" name="Shape 28"/>
          <p:cNvSpPr/>
          <p:nvPr/>
        </p:nvSpPr>
        <p:spPr>
          <a:xfrm>
            <a:off x="7401758" y="4670346"/>
            <a:ext cx="6535936" cy="2614136"/>
          </a:xfrm>
          <a:prstGeom prst="roundRect">
            <a:avLst>
              <a:gd name="adj" fmla="val 4197"/>
            </a:avLst>
          </a:prstGeom>
          <a:solidFill>
            <a:srgbClr val="EFECE6"/>
          </a:solidFill>
          <a:ln/>
        </p:spPr>
        <p:txBody>
          <a:bodyPr/>
          <a:lstStyle/>
          <a:p>
            <a:endParaRPr lang="fr-FR"/>
          </a:p>
        </p:txBody>
      </p:sp>
      <p:sp>
        <p:nvSpPr>
          <p:cNvPr id="31" name="Shape 29"/>
          <p:cNvSpPr/>
          <p:nvPr/>
        </p:nvSpPr>
        <p:spPr>
          <a:xfrm>
            <a:off x="7401758" y="4647486"/>
            <a:ext cx="6535936" cy="91440"/>
          </a:xfrm>
          <a:prstGeom prst="roundRect">
            <a:avLst>
              <a:gd name="adj" fmla="val 28409"/>
            </a:avLst>
          </a:prstGeom>
          <a:solidFill>
            <a:srgbClr val="282824"/>
          </a:solidFill>
          <a:ln/>
        </p:spPr>
        <p:txBody>
          <a:bodyPr/>
          <a:lstStyle/>
          <a:p>
            <a:endParaRPr lang="fr-FR"/>
          </a:p>
        </p:txBody>
      </p:sp>
      <p:sp>
        <p:nvSpPr>
          <p:cNvPr id="32" name="Shape 30"/>
          <p:cNvSpPr/>
          <p:nvPr/>
        </p:nvSpPr>
        <p:spPr>
          <a:xfrm>
            <a:off x="10409932" y="4410670"/>
            <a:ext cx="519470" cy="519470"/>
          </a:xfrm>
          <a:prstGeom prst="roundRect">
            <a:avLst>
              <a:gd name="adj" fmla="val 176026"/>
            </a:avLst>
          </a:prstGeom>
          <a:solidFill>
            <a:srgbClr val="282824"/>
          </a:solidFill>
          <a:ln/>
        </p:spPr>
        <p:txBody>
          <a:bodyPr/>
          <a:lstStyle/>
          <a:p>
            <a:endParaRPr lang="fr-FR"/>
          </a:p>
        </p:txBody>
      </p:sp>
      <p:sp>
        <p:nvSpPr>
          <p:cNvPr id="33" name="Text 31"/>
          <p:cNvSpPr/>
          <p:nvPr/>
        </p:nvSpPr>
        <p:spPr>
          <a:xfrm>
            <a:off x="10565785" y="4540568"/>
            <a:ext cx="207764" cy="259675"/>
          </a:xfrm>
          <a:prstGeom prst="rect">
            <a:avLst/>
          </a:prstGeom>
          <a:noFill/>
          <a:ln/>
        </p:spPr>
        <p:txBody>
          <a:bodyPr wrap="none" lIns="0" tIns="0" rIns="0" bIns="0" rtlCol="0" anchor="t"/>
          <a:lstStyle/>
          <a:p>
            <a:pPr marL="0" indent="0" algn="l">
              <a:lnSpc>
                <a:spcPts val="2600"/>
              </a:lnSpc>
              <a:buNone/>
            </a:pPr>
            <a:r>
              <a:rPr lang="en-US" sz="1600" b="1" dirty="0">
                <a:solidFill>
                  <a:srgbClr val="FFFFFF"/>
                </a:solidFill>
                <a:latin typeface="Lato Bold" pitchFamily="34" charset="0"/>
                <a:ea typeface="Lato Bold" pitchFamily="34" charset="-122"/>
                <a:cs typeface="Lato Bold" pitchFamily="34" charset="-120"/>
              </a:rPr>
              <a:t>4</a:t>
            </a:r>
            <a:endParaRPr lang="en-US" sz="1600" dirty="0"/>
          </a:p>
        </p:txBody>
      </p:sp>
      <p:sp>
        <p:nvSpPr>
          <p:cNvPr id="34" name="Text 32"/>
          <p:cNvSpPr/>
          <p:nvPr/>
        </p:nvSpPr>
        <p:spPr>
          <a:xfrm>
            <a:off x="7597735" y="5103257"/>
            <a:ext cx="2164675" cy="270510"/>
          </a:xfrm>
          <a:prstGeom prst="rect">
            <a:avLst/>
          </a:prstGeom>
          <a:noFill/>
          <a:ln/>
        </p:spPr>
        <p:txBody>
          <a:bodyPr wrap="none" lIns="0" tIns="0" rIns="0" bIns="0" rtlCol="0" anchor="t"/>
          <a:lstStyle/>
          <a:p>
            <a:pPr marL="0" indent="0" algn="l">
              <a:lnSpc>
                <a:spcPts val="2100"/>
              </a:lnSpc>
              <a:buNone/>
            </a:pPr>
            <a:r>
              <a:rPr lang="en-US" sz="1700" b="1" dirty="0">
                <a:solidFill>
                  <a:srgbClr val="4A4A45"/>
                </a:solidFill>
                <a:latin typeface="Lato Bold" pitchFamily="34" charset="0"/>
                <a:ea typeface="Lato Bold" pitchFamily="34" charset="-122"/>
                <a:cs typeface="Lato Bold" pitchFamily="34" charset="-120"/>
              </a:rPr>
              <a:t>RAG</a:t>
            </a:r>
            <a:endParaRPr lang="en-US" sz="1700" dirty="0"/>
          </a:p>
        </p:txBody>
      </p:sp>
      <p:sp>
        <p:nvSpPr>
          <p:cNvPr id="35" name="Text 33"/>
          <p:cNvSpPr/>
          <p:nvPr/>
        </p:nvSpPr>
        <p:spPr>
          <a:xfrm>
            <a:off x="7597735" y="5477589"/>
            <a:ext cx="6143982" cy="554355"/>
          </a:xfrm>
          <a:prstGeom prst="rect">
            <a:avLst/>
          </a:prstGeom>
          <a:noFill/>
          <a:ln/>
        </p:spPr>
        <p:txBody>
          <a:bodyPr wrap="square" lIns="0" tIns="0" rIns="0" bIns="0" rtlCol="0" anchor="t"/>
          <a:lstStyle/>
          <a:p>
            <a:pPr marL="0" indent="0" algn="l">
              <a:lnSpc>
                <a:spcPts val="2150"/>
              </a:lnSpc>
              <a:buNone/>
            </a:pPr>
            <a:r>
              <a:rPr lang="en-US" sz="1350" dirty="0">
                <a:solidFill>
                  <a:srgbClr val="4A4A45"/>
                </a:solidFill>
                <a:latin typeface="Lato" pitchFamily="34" charset="0"/>
                <a:ea typeface="Lato" pitchFamily="34" charset="-122"/>
                <a:cs typeface="Lato" pitchFamily="34" charset="-120"/>
              </a:rPr>
              <a:t>Retrieval-Augmented Generation : enrichir la génération avec des données récupérées dans une base de connaissances.</a:t>
            </a:r>
            <a:endParaRPr lang="en-US" sz="1350" dirty="0"/>
          </a:p>
        </p:txBody>
      </p:sp>
      <p:sp>
        <p:nvSpPr>
          <p:cNvPr id="36" name="Text 34"/>
          <p:cNvSpPr/>
          <p:nvPr/>
        </p:nvSpPr>
        <p:spPr>
          <a:xfrm>
            <a:off x="7597735" y="6135767"/>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Améliore la précision factuelle</a:t>
            </a:r>
            <a:endParaRPr lang="en-US" sz="1350" dirty="0"/>
          </a:p>
        </p:txBody>
      </p:sp>
      <p:sp>
        <p:nvSpPr>
          <p:cNvPr id="37" name="Text 35"/>
          <p:cNvSpPr/>
          <p:nvPr/>
        </p:nvSpPr>
        <p:spPr>
          <a:xfrm>
            <a:off x="7597735" y="6473547"/>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Réduit les hallucinations</a:t>
            </a:r>
            <a:endParaRPr lang="en-US" sz="1350" dirty="0"/>
          </a:p>
        </p:txBody>
      </p:sp>
      <p:sp>
        <p:nvSpPr>
          <p:cNvPr id="38" name="Text 36"/>
          <p:cNvSpPr/>
          <p:nvPr/>
        </p:nvSpPr>
        <p:spPr>
          <a:xfrm>
            <a:off x="7597735" y="6811328"/>
            <a:ext cx="6143982" cy="277178"/>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4A4A45"/>
                </a:solidFill>
                <a:latin typeface="Lato" pitchFamily="34" charset="0"/>
                <a:ea typeface="Lato" pitchFamily="34" charset="-122"/>
                <a:cs typeface="Lato" pitchFamily="34" charset="-120"/>
              </a:rPr>
              <a:t>Personnalise le contexte</a:t>
            </a:r>
            <a:endParaRPr lang="en-US" sz="1350" dirty="0"/>
          </a:p>
        </p:txBody>
      </p:sp>
      <p:sp>
        <p:nvSpPr>
          <p:cNvPr id="39" name="Text 37"/>
          <p:cNvSpPr/>
          <p:nvPr/>
        </p:nvSpPr>
        <p:spPr>
          <a:xfrm>
            <a:off x="692706" y="7479268"/>
            <a:ext cx="13244989" cy="277178"/>
          </a:xfrm>
          <a:prstGeom prst="rect">
            <a:avLst/>
          </a:prstGeom>
          <a:noFill/>
          <a:ln/>
        </p:spPr>
        <p:txBody>
          <a:bodyPr wrap="none" lIns="0" tIns="0" rIns="0" bIns="0" rtlCol="0" anchor="t"/>
          <a:lstStyle/>
          <a:p>
            <a:pPr marL="0" indent="0" algn="ctr">
              <a:lnSpc>
                <a:spcPts val="2150"/>
              </a:lnSpc>
              <a:buNone/>
            </a:pPr>
            <a:r>
              <a:rPr lang="en-US" sz="1350" dirty="0">
                <a:solidFill>
                  <a:srgbClr val="4A4A45"/>
                </a:solidFill>
                <a:latin typeface="Lato" pitchFamily="34" charset="0"/>
                <a:ea typeface="Lato" pitchFamily="34" charset="-122"/>
                <a:cs typeface="Lato" pitchFamily="34" charset="-120"/>
              </a:rPr>
              <a:t>Le choix de l'approche dépend de vos besoins spécifiques, ressources disponibles et complexité du projet.</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61499" y="386001"/>
            <a:ext cx="5956697" cy="438745"/>
          </a:xfrm>
          <a:prstGeom prst="rect">
            <a:avLst/>
          </a:prstGeom>
          <a:noFill/>
          <a:ln/>
        </p:spPr>
        <p:txBody>
          <a:bodyPr wrap="none" lIns="0" tIns="0" rIns="0" bIns="0" rtlCol="0" anchor="t"/>
          <a:lstStyle/>
          <a:p>
            <a:pPr marL="0" indent="0" algn="l">
              <a:lnSpc>
                <a:spcPts val="3450"/>
              </a:lnSpc>
              <a:buNone/>
            </a:pPr>
            <a:r>
              <a:rPr lang="en-US" sz="2750" b="1" dirty="0">
                <a:solidFill>
                  <a:srgbClr val="E8E4DD"/>
                </a:solidFill>
                <a:latin typeface="Lato Bold" pitchFamily="34" charset="0"/>
                <a:ea typeface="Lato Bold" pitchFamily="34" charset="-122"/>
                <a:cs typeface="Lato Bold" pitchFamily="34" charset="-120"/>
              </a:rPr>
              <a:t>Les 7 Étapes d'un Projet IA Générative</a:t>
            </a:r>
            <a:endParaRPr lang="en-US" sz="2750" dirty="0"/>
          </a:p>
        </p:txBody>
      </p:sp>
      <p:sp>
        <p:nvSpPr>
          <p:cNvPr id="3" name="Shape 1"/>
          <p:cNvSpPr/>
          <p:nvPr/>
        </p:nvSpPr>
        <p:spPr>
          <a:xfrm>
            <a:off x="561499" y="1105495"/>
            <a:ext cx="140375" cy="842248"/>
          </a:xfrm>
          <a:prstGeom prst="roundRect">
            <a:avLst>
              <a:gd name="adj" fmla="val 15000"/>
            </a:avLst>
          </a:prstGeom>
          <a:solidFill>
            <a:srgbClr val="E5DFD2"/>
          </a:solidFill>
          <a:ln/>
        </p:spPr>
        <p:txBody>
          <a:bodyPr/>
          <a:lstStyle/>
          <a:p>
            <a:endParaRPr lang="fr-FR"/>
          </a:p>
        </p:txBody>
      </p:sp>
      <p:sp>
        <p:nvSpPr>
          <p:cNvPr id="4" name="Text 2"/>
          <p:cNvSpPr/>
          <p:nvPr/>
        </p:nvSpPr>
        <p:spPr>
          <a:xfrm>
            <a:off x="842248" y="1245870"/>
            <a:ext cx="1762482" cy="219313"/>
          </a:xfrm>
          <a:prstGeom prst="rect">
            <a:avLst/>
          </a:prstGeom>
          <a:noFill/>
          <a:ln/>
        </p:spPr>
        <p:txBody>
          <a:bodyPr wrap="none" lIns="0" tIns="0" rIns="0" bIns="0" rtlCol="0" anchor="t"/>
          <a:lstStyle/>
          <a:p>
            <a:pPr marL="0" indent="0" algn="l">
              <a:lnSpc>
                <a:spcPts val="1700"/>
              </a:lnSpc>
              <a:buNone/>
            </a:pPr>
            <a:r>
              <a:rPr lang="en-US" sz="1350" b="1" dirty="0">
                <a:solidFill>
                  <a:srgbClr val="E8E4DD"/>
                </a:solidFill>
                <a:latin typeface="Lato Bold" pitchFamily="34" charset="0"/>
                <a:ea typeface="Lato Bold" pitchFamily="34" charset="-122"/>
                <a:cs typeface="Lato Bold" pitchFamily="34" charset="-120"/>
              </a:rPr>
              <a:t>1. Cadrage stratégique</a:t>
            </a:r>
            <a:endParaRPr lang="en-US" sz="1350" dirty="0"/>
          </a:p>
        </p:txBody>
      </p:sp>
      <p:sp>
        <p:nvSpPr>
          <p:cNvPr id="5" name="Text 3"/>
          <p:cNvSpPr/>
          <p:nvPr/>
        </p:nvSpPr>
        <p:spPr>
          <a:xfrm>
            <a:off x="842248" y="1549360"/>
            <a:ext cx="13226653" cy="224552"/>
          </a:xfrm>
          <a:prstGeom prst="rect">
            <a:avLst/>
          </a:prstGeom>
          <a:noFill/>
          <a:ln/>
        </p:spPr>
        <p:txBody>
          <a:bodyPr wrap="none" lIns="0" tIns="0" rIns="0" bIns="0" rtlCol="0" anchor="t"/>
          <a:lstStyle/>
          <a:p>
            <a:pPr marL="0" indent="0" algn="l">
              <a:lnSpc>
                <a:spcPts val="1750"/>
              </a:lnSpc>
              <a:buNone/>
            </a:pPr>
            <a:r>
              <a:rPr lang="en-US" sz="1100" dirty="0">
                <a:solidFill>
                  <a:srgbClr val="DED8CD"/>
                </a:solidFill>
                <a:latin typeface="Lato" pitchFamily="34" charset="0"/>
                <a:ea typeface="Lato" pitchFamily="34" charset="-122"/>
                <a:cs typeface="Lato" pitchFamily="34" charset="-120"/>
              </a:rPr>
              <a:t>Définition précise des cas d'usage, objectifs business et KPIs pour mesurer le succès.</a:t>
            </a:r>
            <a:endParaRPr lang="en-US" sz="1100" dirty="0"/>
          </a:p>
        </p:txBody>
      </p:sp>
      <p:sp>
        <p:nvSpPr>
          <p:cNvPr id="6" name="Shape 4"/>
          <p:cNvSpPr/>
          <p:nvPr/>
        </p:nvSpPr>
        <p:spPr>
          <a:xfrm>
            <a:off x="772001" y="2088118"/>
            <a:ext cx="140375" cy="842248"/>
          </a:xfrm>
          <a:prstGeom prst="roundRect">
            <a:avLst>
              <a:gd name="adj" fmla="val 15000"/>
            </a:avLst>
          </a:prstGeom>
          <a:solidFill>
            <a:srgbClr val="E5DFD2"/>
          </a:solidFill>
          <a:ln/>
        </p:spPr>
        <p:txBody>
          <a:bodyPr/>
          <a:lstStyle/>
          <a:p>
            <a:endParaRPr lang="fr-FR"/>
          </a:p>
        </p:txBody>
      </p:sp>
      <p:sp>
        <p:nvSpPr>
          <p:cNvPr id="7" name="Text 5"/>
          <p:cNvSpPr/>
          <p:nvPr/>
        </p:nvSpPr>
        <p:spPr>
          <a:xfrm>
            <a:off x="1052751" y="2228493"/>
            <a:ext cx="2988231" cy="219313"/>
          </a:xfrm>
          <a:prstGeom prst="rect">
            <a:avLst/>
          </a:prstGeom>
          <a:noFill/>
          <a:ln/>
        </p:spPr>
        <p:txBody>
          <a:bodyPr wrap="none" lIns="0" tIns="0" rIns="0" bIns="0" rtlCol="0" anchor="t"/>
          <a:lstStyle/>
          <a:p>
            <a:pPr marL="0" indent="0" algn="l">
              <a:lnSpc>
                <a:spcPts val="1700"/>
              </a:lnSpc>
              <a:buNone/>
            </a:pPr>
            <a:r>
              <a:rPr lang="en-US" sz="1350" b="1" dirty="0">
                <a:solidFill>
                  <a:srgbClr val="E8E4DD"/>
                </a:solidFill>
                <a:latin typeface="Lato Bold" pitchFamily="34" charset="0"/>
                <a:ea typeface="Lato Bold" pitchFamily="34" charset="-122"/>
                <a:cs typeface="Lato Bold" pitchFamily="34" charset="-120"/>
              </a:rPr>
              <a:t>2. Collecte et préparation des données</a:t>
            </a:r>
            <a:endParaRPr lang="en-US" sz="1350" dirty="0"/>
          </a:p>
        </p:txBody>
      </p:sp>
      <p:sp>
        <p:nvSpPr>
          <p:cNvPr id="8" name="Text 6"/>
          <p:cNvSpPr/>
          <p:nvPr/>
        </p:nvSpPr>
        <p:spPr>
          <a:xfrm>
            <a:off x="1052751" y="2531983"/>
            <a:ext cx="13016151" cy="224552"/>
          </a:xfrm>
          <a:prstGeom prst="rect">
            <a:avLst/>
          </a:prstGeom>
          <a:noFill/>
          <a:ln/>
        </p:spPr>
        <p:txBody>
          <a:bodyPr wrap="none" lIns="0" tIns="0" rIns="0" bIns="0" rtlCol="0" anchor="t"/>
          <a:lstStyle/>
          <a:p>
            <a:pPr marL="0" indent="0" algn="l">
              <a:lnSpc>
                <a:spcPts val="1750"/>
              </a:lnSpc>
              <a:buNone/>
            </a:pPr>
            <a:r>
              <a:rPr lang="en-US" sz="1100" dirty="0">
                <a:solidFill>
                  <a:srgbClr val="DED8CD"/>
                </a:solidFill>
                <a:latin typeface="Lato" pitchFamily="34" charset="0"/>
                <a:ea typeface="Lato" pitchFamily="34" charset="-122"/>
                <a:cs typeface="Lato" pitchFamily="34" charset="-120"/>
              </a:rPr>
              <a:t>Identification des sources, évaluation de la qualité et formatage des données pour l'entraînement ou la recherche.</a:t>
            </a:r>
            <a:endParaRPr lang="en-US" sz="1100" dirty="0"/>
          </a:p>
        </p:txBody>
      </p:sp>
      <p:sp>
        <p:nvSpPr>
          <p:cNvPr id="9" name="Shape 7"/>
          <p:cNvSpPr/>
          <p:nvPr/>
        </p:nvSpPr>
        <p:spPr>
          <a:xfrm>
            <a:off x="982623" y="3070741"/>
            <a:ext cx="140375" cy="842248"/>
          </a:xfrm>
          <a:prstGeom prst="roundRect">
            <a:avLst>
              <a:gd name="adj" fmla="val 15000"/>
            </a:avLst>
          </a:prstGeom>
          <a:solidFill>
            <a:srgbClr val="E5DFD2"/>
          </a:solidFill>
          <a:ln/>
        </p:spPr>
        <p:txBody>
          <a:bodyPr/>
          <a:lstStyle/>
          <a:p>
            <a:endParaRPr lang="fr-FR"/>
          </a:p>
        </p:txBody>
      </p:sp>
      <p:sp>
        <p:nvSpPr>
          <p:cNvPr id="10" name="Text 8"/>
          <p:cNvSpPr/>
          <p:nvPr/>
        </p:nvSpPr>
        <p:spPr>
          <a:xfrm>
            <a:off x="1263372" y="3211116"/>
            <a:ext cx="1951792" cy="219313"/>
          </a:xfrm>
          <a:prstGeom prst="rect">
            <a:avLst/>
          </a:prstGeom>
          <a:noFill/>
          <a:ln/>
        </p:spPr>
        <p:txBody>
          <a:bodyPr wrap="none" lIns="0" tIns="0" rIns="0" bIns="0" rtlCol="0" anchor="t"/>
          <a:lstStyle/>
          <a:p>
            <a:pPr marL="0" indent="0" algn="l">
              <a:lnSpc>
                <a:spcPts val="1700"/>
              </a:lnSpc>
              <a:buNone/>
            </a:pPr>
            <a:r>
              <a:rPr lang="en-US" sz="1350" b="1" dirty="0">
                <a:solidFill>
                  <a:srgbClr val="E8E4DD"/>
                </a:solidFill>
                <a:latin typeface="Lato Bold" pitchFamily="34" charset="0"/>
                <a:ea typeface="Lato Bold" pitchFamily="34" charset="-122"/>
                <a:cs typeface="Lato Bold" pitchFamily="34" charset="-120"/>
              </a:rPr>
              <a:t>3. Choix de l'architecture</a:t>
            </a:r>
            <a:endParaRPr lang="en-US" sz="1350" dirty="0"/>
          </a:p>
        </p:txBody>
      </p:sp>
      <p:sp>
        <p:nvSpPr>
          <p:cNvPr id="11" name="Text 9"/>
          <p:cNvSpPr/>
          <p:nvPr/>
        </p:nvSpPr>
        <p:spPr>
          <a:xfrm>
            <a:off x="1263372" y="3514606"/>
            <a:ext cx="12805529" cy="224552"/>
          </a:xfrm>
          <a:prstGeom prst="rect">
            <a:avLst/>
          </a:prstGeom>
          <a:noFill/>
          <a:ln/>
        </p:spPr>
        <p:txBody>
          <a:bodyPr wrap="none" lIns="0" tIns="0" rIns="0" bIns="0" rtlCol="0" anchor="t"/>
          <a:lstStyle/>
          <a:p>
            <a:pPr marL="0" indent="0" algn="l">
              <a:lnSpc>
                <a:spcPts val="1750"/>
              </a:lnSpc>
              <a:buNone/>
            </a:pPr>
            <a:r>
              <a:rPr lang="en-US" sz="1100" dirty="0">
                <a:solidFill>
                  <a:srgbClr val="DED8CD"/>
                </a:solidFill>
                <a:latin typeface="Lato" pitchFamily="34" charset="0"/>
                <a:ea typeface="Lato" pitchFamily="34" charset="-122"/>
                <a:cs typeface="Lato" pitchFamily="34" charset="-120"/>
              </a:rPr>
              <a:t>Sélection de l'approche (Prompt, RAG, Fine-tuning, Agents) et décision entre déploiement cloud ou local.</a:t>
            </a:r>
            <a:endParaRPr lang="en-US" sz="1100" dirty="0"/>
          </a:p>
        </p:txBody>
      </p:sp>
      <p:sp>
        <p:nvSpPr>
          <p:cNvPr id="12" name="Shape 10"/>
          <p:cNvSpPr/>
          <p:nvPr/>
        </p:nvSpPr>
        <p:spPr>
          <a:xfrm>
            <a:off x="1193125" y="4053364"/>
            <a:ext cx="140375" cy="842248"/>
          </a:xfrm>
          <a:prstGeom prst="roundRect">
            <a:avLst>
              <a:gd name="adj" fmla="val 15000"/>
            </a:avLst>
          </a:prstGeom>
          <a:solidFill>
            <a:srgbClr val="E5DFD2"/>
          </a:solidFill>
          <a:ln/>
        </p:spPr>
        <p:txBody>
          <a:bodyPr/>
          <a:lstStyle/>
          <a:p>
            <a:endParaRPr lang="fr-FR"/>
          </a:p>
        </p:txBody>
      </p:sp>
      <p:sp>
        <p:nvSpPr>
          <p:cNvPr id="13" name="Text 11"/>
          <p:cNvSpPr/>
          <p:nvPr/>
        </p:nvSpPr>
        <p:spPr>
          <a:xfrm>
            <a:off x="1473875" y="4193738"/>
            <a:ext cx="1754624" cy="219313"/>
          </a:xfrm>
          <a:prstGeom prst="rect">
            <a:avLst/>
          </a:prstGeom>
          <a:noFill/>
          <a:ln/>
        </p:spPr>
        <p:txBody>
          <a:bodyPr wrap="none" lIns="0" tIns="0" rIns="0" bIns="0" rtlCol="0" anchor="t"/>
          <a:lstStyle/>
          <a:p>
            <a:pPr marL="0" indent="0" algn="l">
              <a:lnSpc>
                <a:spcPts val="1700"/>
              </a:lnSpc>
              <a:buNone/>
            </a:pPr>
            <a:r>
              <a:rPr lang="en-US" sz="1350" b="1" dirty="0">
                <a:solidFill>
                  <a:srgbClr val="E8E4DD"/>
                </a:solidFill>
                <a:latin typeface="Lato Bold" pitchFamily="34" charset="0"/>
                <a:ea typeface="Lato Bold" pitchFamily="34" charset="-122"/>
                <a:cs typeface="Lato Bold" pitchFamily="34" charset="-120"/>
              </a:rPr>
              <a:t>4. Sélection du modèle</a:t>
            </a:r>
            <a:endParaRPr lang="en-US" sz="1350" dirty="0"/>
          </a:p>
        </p:txBody>
      </p:sp>
      <p:sp>
        <p:nvSpPr>
          <p:cNvPr id="14" name="Text 12"/>
          <p:cNvSpPr/>
          <p:nvPr/>
        </p:nvSpPr>
        <p:spPr>
          <a:xfrm>
            <a:off x="1473875" y="4497229"/>
            <a:ext cx="12595027" cy="224552"/>
          </a:xfrm>
          <a:prstGeom prst="rect">
            <a:avLst/>
          </a:prstGeom>
          <a:noFill/>
          <a:ln/>
        </p:spPr>
        <p:txBody>
          <a:bodyPr wrap="none" lIns="0" tIns="0" rIns="0" bIns="0" rtlCol="0" anchor="t"/>
          <a:lstStyle/>
          <a:p>
            <a:pPr marL="0" indent="0" algn="l">
              <a:lnSpc>
                <a:spcPts val="1750"/>
              </a:lnSpc>
              <a:buNone/>
            </a:pPr>
            <a:r>
              <a:rPr lang="en-US" sz="1100" dirty="0">
                <a:solidFill>
                  <a:srgbClr val="DED8CD"/>
                </a:solidFill>
                <a:latin typeface="Lato" pitchFamily="34" charset="0"/>
                <a:ea typeface="Lato" pitchFamily="34" charset="-122"/>
                <a:cs typeface="Lato" pitchFamily="34" charset="-120"/>
              </a:rPr>
              <a:t>Évaluation des modèles selon les critères de coût, performance, latence et disponibilité.</a:t>
            </a:r>
            <a:endParaRPr lang="en-US" sz="1100" dirty="0"/>
          </a:p>
        </p:txBody>
      </p:sp>
      <p:sp>
        <p:nvSpPr>
          <p:cNvPr id="15" name="Shape 13"/>
          <p:cNvSpPr/>
          <p:nvPr/>
        </p:nvSpPr>
        <p:spPr>
          <a:xfrm>
            <a:off x="982623" y="5035987"/>
            <a:ext cx="140375" cy="842248"/>
          </a:xfrm>
          <a:prstGeom prst="roundRect">
            <a:avLst>
              <a:gd name="adj" fmla="val 15000"/>
            </a:avLst>
          </a:prstGeom>
          <a:solidFill>
            <a:srgbClr val="E5DFD2"/>
          </a:solidFill>
          <a:ln/>
        </p:spPr>
        <p:txBody>
          <a:bodyPr/>
          <a:lstStyle/>
          <a:p>
            <a:endParaRPr lang="fr-FR"/>
          </a:p>
        </p:txBody>
      </p:sp>
      <p:sp>
        <p:nvSpPr>
          <p:cNvPr id="16" name="Text 14"/>
          <p:cNvSpPr/>
          <p:nvPr/>
        </p:nvSpPr>
        <p:spPr>
          <a:xfrm>
            <a:off x="1263372" y="5176361"/>
            <a:ext cx="1877378" cy="219313"/>
          </a:xfrm>
          <a:prstGeom prst="rect">
            <a:avLst/>
          </a:prstGeom>
          <a:noFill/>
          <a:ln/>
        </p:spPr>
        <p:txBody>
          <a:bodyPr wrap="none" lIns="0" tIns="0" rIns="0" bIns="0" rtlCol="0" anchor="t"/>
          <a:lstStyle/>
          <a:p>
            <a:pPr marL="0" indent="0" algn="l">
              <a:lnSpc>
                <a:spcPts val="1700"/>
              </a:lnSpc>
              <a:buNone/>
            </a:pPr>
            <a:r>
              <a:rPr lang="en-US" sz="1350" b="1" dirty="0">
                <a:solidFill>
                  <a:srgbClr val="E8E4DD"/>
                </a:solidFill>
                <a:latin typeface="Lato Bold" pitchFamily="34" charset="0"/>
                <a:ea typeface="Lato Bold" pitchFamily="34" charset="-122"/>
                <a:cs typeface="Lato Bold" pitchFamily="34" charset="-120"/>
              </a:rPr>
              <a:t>5. Intégration technique</a:t>
            </a:r>
            <a:endParaRPr lang="en-US" sz="1350" dirty="0"/>
          </a:p>
        </p:txBody>
      </p:sp>
      <p:sp>
        <p:nvSpPr>
          <p:cNvPr id="17" name="Text 15"/>
          <p:cNvSpPr/>
          <p:nvPr/>
        </p:nvSpPr>
        <p:spPr>
          <a:xfrm>
            <a:off x="1263372" y="5479852"/>
            <a:ext cx="12805529" cy="224552"/>
          </a:xfrm>
          <a:prstGeom prst="rect">
            <a:avLst/>
          </a:prstGeom>
          <a:noFill/>
          <a:ln/>
        </p:spPr>
        <p:txBody>
          <a:bodyPr wrap="none" lIns="0" tIns="0" rIns="0" bIns="0" rtlCol="0" anchor="t"/>
          <a:lstStyle/>
          <a:p>
            <a:pPr marL="0" indent="0" algn="l">
              <a:lnSpc>
                <a:spcPts val="1750"/>
              </a:lnSpc>
              <a:buNone/>
            </a:pPr>
            <a:r>
              <a:rPr lang="en-US" sz="1100" dirty="0">
                <a:solidFill>
                  <a:srgbClr val="DED8CD"/>
                </a:solidFill>
                <a:latin typeface="Lato" pitchFamily="34" charset="0"/>
                <a:ea typeface="Lato" pitchFamily="34" charset="-122"/>
                <a:cs typeface="Lato" pitchFamily="34" charset="-120"/>
              </a:rPr>
              <a:t>Développement du front-end, back-end, APIs et connexion avec le moteur d'IA générative.</a:t>
            </a:r>
            <a:endParaRPr lang="en-US" sz="1100" dirty="0"/>
          </a:p>
        </p:txBody>
      </p:sp>
      <p:sp>
        <p:nvSpPr>
          <p:cNvPr id="18" name="Shape 16"/>
          <p:cNvSpPr/>
          <p:nvPr/>
        </p:nvSpPr>
        <p:spPr>
          <a:xfrm>
            <a:off x="772001" y="6018609"/>
            <a:ext cx="140375" cy="842248"/>
          </a:xfrm>
          <a:prstGeom prst="roundRect">
            <a:avLst>
              <a:gd name="adj" fmla="val 15000"/>
            </a:avLst>
          </a:prstGeom>
          <a:solidFill>
            <a:srgbClr val="E5DFD2"/>
          </a:solidFill>
          <a:ln/>
        </p:spPr>
        <p:txBody>
          <a:bodyPr/>
          <a:lstStyle/>
          <a:p>
            <a:endParaRPr lang="fr-FR"/>
          </a:p>
        </p:txBody>
      </p:sp>
      <p:sp>
        <p:nvSpPr>
          <p:cNvPr id="19" name="Text 17"/>
          <p:cNvSpPr/>
          <p:nvPr/>
        </p:nvSpPr>
        <p:spPr>
          <a:xfrm>
            <a:off x="1052751" y="6158984"/>
            <a:ext cx="1754624" cy="219313"/>
          </a:xfrm>
          <a:prstGeom prst="rect">
            <a:avLst/>
          </a:prstGeom>
          <a:noFill/>
          <a:ln/>
        </p:spPr>
        <p:txBody>
          <a:bodyPr wrap="none" lIns="0" tIns="0" rIns="0" bIns="0" rtlCol="0" anchor="t"/>
          <a:lstStyle/>
          <a:p>
            <a:pPr marL="0" indent="0" algn="l">
              <a:lnSpc>
                <a:spcPts val="1700"/>
              </a:lnSpc>
              <a:buNone/>
            </a:pPr>
            <a:r>
              <a:rPr lang="en-US" sz="1350" b="1" dirty="0">
                <a:solidFill>
                  <a:srgbClr val="E8E4DD"/>
                </a:solidFill>
                <a:latin typeface="Lato Bold" pitchFamily="34" charset="0"/>
                <a:ea typeface="Lato Bold" pitchFamily="34" charset="-122"/>
                <a:cs typeface="Lato Bold" pitchFamily="34" charset="-120"/>
              </a:rPr>
              <a:t>6. Tests et évaluation</a:t>
            </a:r>
            <a:endParaRPr lang="en-US" sz="1350" dirty="0"/>
          </a:p>
        </p:txBody>
      </p:sp>
      <p:sp>
        <p:nvSpPr>
          <p:cNvPr id="20" name="Text 18"/>
          <p:cNvSpPr/>
          <p:nvPr/>
        </p:nvSpPr>
        <p:spPr>
          <a:xfrm>
            <a:off x="1052751" y="6462474"/>
            <a:ext cx="13016151" cy="224552"/>
          </a:xfrm>
          <a:prstGeom prst="rect">
            <a:avLst/>
          </a:prstGeom>
          <a:noFill/>
          <a:ln/>
        </p:spPr>
        <p:txBody>
          <a:bodyPr wrap="none" lIns="0" tIns="0" rIns="0" bIns="0" rtlCol="0" anchor="t"/>
          <a:lstStyle/>
          <a:p>
            <a:pPr marL="0" indent="0" algn="l">
              <a:lnSpc>
                <a:spcPts val="1750"/>
              </a:lnSpc>
              <a:buNone/>
            </a:pPr>
            <a:r>
              <a:rPr lang="en-US" sz="1100" dirty="0">
                <a:solidFill>
                  <a:srgbClr val="DED8CD"/>
                </a:solidFill>
                <a:latin typeface="Lato" pitchFamily="34" charset="0"/>
                <a:ea typeface="Lato" pitchFamily="34" charset="-122"/>
                <a:cs typeface="Lato" pitchFamily="34" charset="-120"/>
              </a:rPr>
              <a:t>Mise en place de tests de prompts, définition de métriques et validation sur des scénarios réels.</a:t>
            </a:r>
            <a:endParaRPr lang="en-US" sz="1100" dirty="0"/>
          </a:p>
        </p:txBody>
      </p:sp>
      <p:sp>
        <p:nvSpPr>
          <p:cNvPr id="21" name="Shape 19"/>
          <p:cNvSpPr/>
          <p:nvPr/>
        </p:nvSpPr>
        <p:spPr>
          <a:xfrm>
            <a:off x="561499" y="7001232"/>
            <a:ext cx="140375" cy="842248"/>
          </a:xfrm>
          <a:prstGeom prst="roundRect">
            <a:avLst>
              <a:gd name="adj" fmla="val 15000"/>
            </a:avLst>
          </a:prstGeom>
          <a:solidFill>
            <a:srgbClr val="E5DFD2"/>
          </a:solidFill>
          <a:ln/>
        </p:spPr>
        <p:txBody>
          <a:bodyPr/>
          <a:lstStyle/>
          <a:p>
            <a:endParaRPr lang="fr-FR"/>
          </a:p>
        </p:txBody>
      </p:sp>
      <p:sp>
        <p:nvSpPr>
          <p:cNvPr id="22" name="Text 20"/>
          <p:cNvSpPr/>
          <p:nvPr/>
        </p:nvSpPr>
        <p:spPr>
          <a:xfrm>
            <a:off x="842248" y="7141607"/>
            <a:ext cx="2297668" cy="219313"/>
          </a:xfrm>
          <a:prstGeom prst="rect">
            <a:avLst/>
          </a:prstGeom>
          <a:noFill/>
          <a:ln/>
        </p:spPr>
        <p:txBody>
          <a:bodyPr wrap="none" lIns="0" tIns="0" rIns="0" bIns="0" rtlCol="0" anchor="t"/>
          <a:lstStyle/>
          <a:p>
            <a:pPr marL="0" indent="0" algn="l">
              <a:lnSpc>
                <a:spcPts val="1700"/>
              </a:lnSpc>
              <a:buNone/>
            </a:pPr>
            <a:r>
              <a:rPr lang="en-US" sz="1350" b="1" dirty="0">
                <a:solidFill>
                  <a:srgbClr val="E8E4DD"/>
                </a:solidFill>
                <a:latin typeface="Lato Bold" pitchFamily="34" charset="0"/>
                <a:ea typeface="Lato Bold" pitchFamily="34" charset="-122"/>
                <a:cs typeface="Lato Bold" pitchFamily="34" charset="-120"/>
              </a:rPr>
              <a:t>7. Déploiement et monitoring</a:t>
            </a:r>
            <a:endParaRPr lang="en-US" sz="1350" dirty="0"/>
          </a:p>
        </p:txBody>
      </p:sp>
      <p:sp>
        <p:nvSpPr>
          <p:cNvPr id="23" name="Text 21"/>
          <p:cNvSpPr/>
          <p:nvPr/>
        </p:nvSpPr>
        <p:spPr>
          <a:xfrm>
            <a:off x="842248" y="7445097"/>
            <a:ext cx="13226653" cy="224552"/>
          </a:xfrm>
          <a:prstGeom prst="rect">
            <a:avLst/>
          </a:prstGeom>
          <a:noFill/>
          <a:ln/>
        </p:spPr>
        <p:txBody>
          <a:bodyPr wrap="none" lIns="0" tIns="0" rIns="0" bIns="0" rtlCol="0" anchor="t"/>
          <a:lstStyle/>
          <a:p>
            <a:pPr marL="0" indent="0" algn="l">
              <a:lnSpc>
                <a:spcPts val="1750"/>
              </a:lnSpc>
              <a:buNone/>
            </a:pPr>
            <a:r>
              <a:rPr lang="en-US" sz="1100" dirty="0">
                <a:solidFill>
                  <a:srgbClr val="FFFFFF"/>
                </a:solidFill>
                <a:latin typeface="Lato" pitchFamily="34" charset="0"/>
                <a:ea typeface="Lato" pitchFamily="34" charset="-122"/>
                <a:cs typeface="Lato" pitchFamily="34" charset="-120"/>
              </a:rPr>
              <a:t>Configuration de la scalabilité, mise en place de la surveillance et optimisation continue du système.</a:t>
            </a:r>
            <a:endParaRPr lang="en-US" sz="1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8537" y="695801"/>
            <a:ext cx="5932170" cy="530066"/>
          </a:xfrm>
          <a:prstGeom prst="rect">
            <a:avLst/>
          </a:prstGeom>
          <a:noFill/>
          <a:ln/>
        </p:spPr>
        <p:txBody>
          <a:bodyPr wrap="none" lIns="0" tIns="0" rIns="0" bIns="0" rtlCol="0" anchor="t"/>
          <a:lstStyle/>
          <a:p>
            <a:pPr marL="0" indent="0" algn="l">
              <a:lnSpc>
                <a:spcPts val="4150"/>
              </a:lnSpc>
              <a:buNone/>
            </a:pPr>
            <a:r>
              <a:rPr lang="en-US" sz="3300" b="1" dirty="0">
                <a:solidFill>
                  <a:srgbClr val="282824"/>
                </a:solidFill>
                <a:latin typeface="Lato Bold" pitchFamily="34" charset="0"/>
                <a:ea typeface="Lato Bold" pitchFamily="34" charset="-122"/>
                <a:cs typeface="Lato Bold" pitchFamily="34" charset="-120"/>
              </a:rPr>
              <a:t>Focus sur le RAG : 5 Étapes Clés</a:t>
            </a:r>
            <a:endParaRPr lang="en-US" sz="3300" dirty="0"/>
          </a:p>
        </p:txBody>
      </p:sp>
      <p:sp>
        <p:nvSpPr>
          <p:cNvPr id="4" name="Text 1"/>
          <p:cNvSpPr/>
          <p:nvPr/>
        </p:nvSpPr>
        <p:spPr>
          <a:xfrm>
            <a:off x="678537" y="1480304"/>
            <a:ext cx="7786926" cy="542925"/>
          </a:xfrm>
          <a:prstGeom prst="rect">
            <a:avLst/>
          </a:prstGeom>
          <a:noFill/>
          <a:ln/>
        </p:spPr>
        <p:txBody>
          <a:bodyPr wrap="square" lIns="0" tIns="0" rIns="0" bIns="0" rtlCol="0" anchor="t"/>
          <a:lstStyle/>
          <a:p>
            <a:pPr marL="0" indent="0" algn="l">
              <a:lnSpc>
                <a:spcPts val="2100"/>
              </a:lnSpc>
              <a:buNone/>
            </a:pPr>
            <a:r>
              <a:rPr lang="en-US" sz="1300" dirty="0">
                <a:solidFill>
                  <a:srgbClr val="4A4A45"/>
                </a:solidFill>
                <a:latin typeface="Lato" pitchFamily="34" charset="0"/>
                <a:ea typeface="Lato" pitchFamily="34" charset="-122"/>
                <a:cs typeface="Lato" pitchFamily="34" charset="-120"/>
              </a:rPr>
              <a:t>Le Retrieval-Augmented Generation (RAG) est une approche puissante qui combine recherche et génération pour améliorer la précision et la pertinence des réponses.</a:t>
            </a:r>
            <a:endParaRPr lang="en-US" sz="1300" dirty="0"/>
          </a:p>
        </p:txBody>
      </p:sp>
      <p:pic>
        <p:nvPicPr>
          <p:cNvPr id="5" name="Image 1" descr="preencoded.png"/>
          <p:cNvPicPr>
            <a:picLocks noChangeAspect="1"/>
          </p:cNvPicPr>
          <p:nvPr/>
        </p:nvPicPr>
        <p:blipFill>
          <a:blip r:embed="rId4"/>
          <a:stretch>
            <a:fillRect/>
          </a:stretch>
        </p:blipFill>
        <p:spPr>
          <a:xfrm>
            <a:off x="678537" y="2213967"/>
            <a:ext cx="848201" cy="1017746"/>
          </a:xfrm>
          <a:prstGeom prst="rect">
            <a:avLst/>
          </a:prstGeom>
        </p:spPr>
      </p:pic>
      <p:sp>
        <p:nvSpPr>
          <p:cNvPr id="6" name="Text 2"/>
          <p:cNvSpPr/>
          <p:nvPr/>
        </p:nvSpPr>
        <p:spPr>
          <a:xfrm>
            <a:off x="1696283" y="2383512"/>
            <a:ext cx="2120503" cy="265033"/>
          </a:xfrm>
          <a:prstGeom prst="rect">
            <a:avLst/>
          </a:prstGeom>
          <a:noFill/>
          <a:ln/>
        </p:spPr>
        <p:txBody>
          <a:bodyPr wrap="none" lIns="0" tIns="0" rIns="0" bIns="0" rtlCol="0" anchor="t"/>
          <a:lstStyle/>
          <a:p>
            <a:pPr marL="0" indent="0" algn="l">
              <a:lnSpc>
                <a:spcPts val="2050"/>
              </a:lnSpc>
              <a:buNone/>
            </a:pPr>
            <a:r>
              <a:rPr lang="en-US" sz="1650" b="1" dirty="0">
                <a:solidFill>
                  <a:srgbClr val="4A4A45"/>
                </a:solidFill>
                <a:latin typeface="Lato Bold" pitchFamily="34" charset="0"/>
                <a:ea typeface="Lato Bold" pitchFamily="34" charset="-122"/>
                <a:cs typeface="Lato Bold" pitchFamily="34" charset="-120"/>
              </a:rPr>
              <a:t>Ingestion</a:t>
            </a:r>
            <a:endParaRPr lang="en-US" sz="1650" dirty="0"/>
          </a:p>
        </p:txBody>
      </p:sp>
      <p:sp>
        <p:nvSpPr>
          <p:cNvPr id="7" name="Text 3"/>
          <p:cNvSpPr/>
          <p:nvPr/>
        </p:nvSpPr>
        <p:spPr>
          <a:xfrm>
            <a:off x="1696283" y="2750225"/>
            <a:ext cx="6769179" cy="271463"/>
          </a:xfrm>
          <a:prstGeom prst="rect">
            <a:avLst/>
          </a:prstGeom>
          <a:noFill/>
          <a:ln/>
        </p:spPr>
        <p:txBody>
          <a:bodyPr wrap="none" lIns="0" tIns="0" rIns="0" bIns="0" rtlCol="0" anchor="t"/>
          <a:lstStyle/>
          <a:p>
            <a:pPr marL="0" indent="0" algn="l">
              <a:lnSpc>
                <a:spcPts val="2100"/>
              </a:lnSpc>
              <a:buNone/>
            </a:pPr>
            <a:r>
              <a:rPr lang="en-US" sz="1300" dirty="0">
                <a:solidFill>
                  <a:srgbClr val="4A4A45"/>
                </a:solidFill>
                <a:latin typeface="Lato" pitchFamily="34" charset="0"/>
                <a:ea typeface="Lato" pitchFamily="34" charset="-122"/>
                <a:cs typeface="Lato" pitchFamily="34" charset="-120"/>
              </a:rPr>
              <a:t>Collecte et préparation des documents provenant de diverses sources.</a:t>
            </a:r>
            <a:endParaRPr lang="en-US" sz="1300" dirty="0"/>
          </a:p>
        </p:txBody>
      </p:sp>
      <p:pic>
        <p:nvPicPr>
          <p:cNvPr id="8" name="Image 2" descr="preencoded.png"/>
          <p:cNvPicPr>
            <a:picLocks noChangeAspect="1"/>
          </p:cNvPicPr>
          <p:nvPr/>
        </p:nvPicPr>
        <p:blipFill>
          <a:blip r:embed="rId5"/>
          <a:stretch>
            <a:fillRect/>
          </a:stretch>
        </p:blipFill>
        <p:spPr>
          <a:xfrm>
            <a:off x="678537" y="3231713"/>
            <a:ext cx="848201" cy="1017746"/>
          </a:xfrm>
          <a:prstGeom prst="rect">
            <a:avLst/>
          </a:prstGeom>
        </p:spPr>
      </p:pic>
      <p:sp>
        <p:nvSpPr>
          <p:cNvPr id="9" name="Text 4"/>
          <p:cNvSpPr/>
          <p:nvPr/>
        </p:nvSpPr>
        <p:spPr>
          <a:xfrm>
            <a:off x="1696283" y="3401258"/>
            <a:ext cx="2139434" cy="265033"/>
          </a:xfrm>
          <a:prstGeom prst="rect">
            <a:avLst/>
          </a:prstGeom>
          <a:noFill/>
          <a:ln/>
        </p:spPr>
        <p:txBody>
          <a:bodyPr wrap="none" lIns="0" tIns="0" rIns="0" bIns="0" rtlCol="0" anchor="t"/>
          <a:lstStyle/>
          <a:p>
            <a:pPr marL="0" indent="0" algn="l">
              <a:lnSpc>
                <a:spcPts val="2050"/>
              </a:lnSpc>
              <a:buNone/>
            </a:pPr>
            <a:r>
              <a:rPr lang="en-US" sz="1650" b="1" dirty="0">
                <a:solidFill>
                  <a:srgbClr val="4A4A45"/>
                </a:solidFill>
                <a:latin typeface="Lato Bold" pitchFamily="34" charset="0"/>
                <a:ea typeface="Lato Bold" pitchFamily="34" charset="-122"/>
                <a:cs typeface="Lato Bold" pitchFamily="34" charset="-120"/>
              </a:rPr>
              <a:t>Découpage (Chunking)</a:t>
            </a:r>
            <a:endParaRPr lang="en-US" sz="1650" dirty="0"/>
          </a:p>
        </p:txBody>
      </p:sp>
      <p:sp>
        <p:nvSpPr>
          <p:cNvPr id="10" name="Text 5"/>
          <p:cNvSpPr/>
          <p:nvPr/>
        </p:nvSpPr>
        <p:spPr>
          <a:xfrm>
            <a:off x="1696283" y="3767971"/>
            <a:ext cx="6769179" cy="271463"/>
          </a:xfrm>
          <a:prstGeom prst="rect">
            <a:avLst/>
          </a:prstGeom>
          <a:noFill/>
          <a:ln/>
        </p:spPr>
        <p:txBody>
          <a:bodyPr wrap="none" lIns="0" tIns="0" rIns="0" bIns="0" rtlCol="0" anchor="t"/>
          <a:lstStyle/>
          <a:p>
            <a:pPr marL="0" indent="0" algn="l">
              <a:lnSpc>
                <a:spcPts val="2100"/>
              </a:lnSpc>
              <a:buNone/>
            </a:pPr>
            <a:r>
              <a:rPr lang="en-US" sz="1300" dirty="0">
                <a:solidFill>
                  <a:srgbClr val="4A4A45"/>
                </a:solidFill>
                <a:latin typeface="Lato" pitchFamily="34" charset="0"/>
                <a:ea typeface="Lato" pitchFamily="34" charset="-122"/>
                <a:cs typeface="Lato" pitchFamily="34" charset="-120"/>
              </a:rPr>
              <a:t>Division des documents en segments de taille optimale pour la vectorisation.</a:t>
            </a:r>
            <a:endParaRPr lang="en-US" sz="1300" dirty="0"/>
          </a:p>
        </p:txBody>
      </p:sp>
      <p:pic>
        <p:nvPicPr>
          <p:cNvPr id="11" name="Image 3" descr="preencoded.png"/>
          <p:cNvPicPr>
            <a:picLocks noChangeAspect="1"/>
          </p:cNvPicPr>
          <p:nvPr/>
        </p:nvPicPr>
        <p:blipFill>
          <a:blip r:embed="rId6"/>
          <a:stretch>
            <a:fillRect/>
          </a:stretch>
        </p:blipFill>
        <p:spPr>
          <a:xfrm>
            <a:off x="678537" y="4249460"/>
            <a:ext cx="848201" cy="1248728"/>
          </a:xfrm>
          <a:prstGeom prst="rect">
            <a:avLst/>
          </a:prstGeom>
        </p:spPr>
      </p:pic>
      <p:sp>
        <p:nvSpPr>
          <p:cNvPr id="12" name="Text 6"/>
          <p:cNvSpPr/>
          <p:nvPr/>
        </p:nvSpPr>
        <p:spPr>
          <a:xfrm>
            <a:off x="1696283" y="4419005"/>
            <a:ext cx="2120503" cy="265033"/>
          </a:xfrm>
          <a:prstGeom prst="rect">
            <a:avLst/>
          </a:prstGeom>
          <a:noFill/>
          <a:ln/>
        </p:spPr>
        <p:txBody>
          <a:bodyPr wrap="none" lIns="0" tIns="0" rIns="0" bIns="0" rtlCol="0" anchor="t"/>
          <a:lstStyle/>
          <a:p>
            <a:pPr marL="0" indent="0" algn="l">
              <a:lnSpc>
                <a:spcPts val="2050"/>
              </a:lnSpc>
              <a:buNone/>
            </a:pPr>
            <a:r>
              <a:rPr lang="en-US" sz="1650" b="1" dirty="0">
                <a:solidFill>
                  <a:srgbClr val="4A4A45"/>
                </a:solidFill>
                <a:latin typeface="Lato Bold" pitchFamily="34" charset="0"/>
                <a:ea typeface="Lato Bold" pitchFamily="34" charset="-122"/>
                <a:cs typeface="Lato Bold" pitchFamily="34" charset="-120"/>
              </a:rPr>
              <a:t>Vectorisation</a:t>
            </a:r>
            <a:endParaRPr lang="en-US" sz="1650" dirty="0"/>
          </a:p>
        </p:txBody>
      </p:sp>
      <p:sp>
        <p:nvSpPr>
          <p:cNvPr id="13" name="Text 7"/>
          <p:cNvSpPr/>
          <p:nvPr/>
        </p:nvSpPr>
        <p:spPr>
          <a:xfrm>
            <a:off x="1696283" y="4785717"/>
            <a:ext cx="6769179" cy="542925"/>
          </a:xfrm>
          <a:prstGeom prst="rect">
            <a:avLst/>
          </a:prstGeom>
          <a:noFill/>
          <a:ln/>
        </p:spPr>
        <p:txBody>
          <a:bodyPr wrap="square" lIns="0" tIns="0" rIns="0" bIns="0" rtlCol="0" anchor="t"/>
          <a:lstStyle/>
          <a:p>
            <a:pPr marL="0" indent="0" algn="l">
              <a:lnSpc>
                <a:spcPts val="2100"/>
              </a:lnSpc>
              <a:buNone/>
            </a:pPr>
            <a:r>
              <a:rPr lang="en-US" sz="1300" dirty="0">
                <a:solidFill>
                  <a:srgbClr val="4A4A45"/>
                </a:solidFill>
                <a:latin typeface="Lato" pitchFamily="34" charset="0"/>
                <a:ea typeface="Lato" pitchFamily="34" charset="-122"/>
                <a:cs typeface="Lato" pitchFamily="34" charset="-120"/>
              </a:rPr>
              <a:t>Transformation des segments textuels en embeddings numériques représentant leur sémantique.</a:t>
            </a:r>
            <a:endParaRPr lang="en-US" sz="1300" dirty="0"/>
          </a:p>
        </p:txBody>
      </p:sp>
      <p:pic>
        <p:nvPicPr>
          <p:cNvPr id="14" name="Image 4" descr="preencoded.png"/>
          <p:cNvPicPr>
            <a:picLocks noChangeAspect="1"/>
          </p:cNvPicPr>
          <p:nvPr/>
        </p:nvPicPr>
        <p:blipFill>
          <a:blip r:embed="rId7"/>
          <a:stretch>
            <a:fillRect/>
          </a:stretch>
        </p:blipFill>
        <p:spPr>
          <a:xfrm>
            <a:off x="678537" y="5498187"/>
            <a:ext cx="848201" cy="1017746"/>
          </a:xfrm>
          <a:prstGeom prst="rect">
            <a:avLst/>
          </a:prstGeom>
        </p:spPr>
      </p:pic>
      <p:sp>
        <p:nvSpPr>
          <p:cNvPr id="15" name="Text 8"/>
          <p:cNvSpPr/>
          <p:nvPr/>
        </p:nvSpPr>
        <p:spPr>
          <a:xfrm>
            <a:off x="1696283" y="5667732"/>
            <a:ext cx="2120503" cy="265033"/>
          </a:xfrm>
          <a:prstGeom prst="rect">
            <a:avLst/>
          </a:prstGeom>
          <a:noFill/>
          <a:ln/>
        </p:spPr>
        <p:txBody>
          <a:bodyPr wrap="none" lIns="0" tIns="0" rIns="0" bIns="0" rtlCol="0" anchor="t"/>
          <a:lstStyle/>
          <a:p>
            <a:pPr marL="0" indent="0" algn="l">
              <a:lnSpc>
                <a:spcPts val="2050"/>
              </a:lnSpc>
              <a:buNone/>
            </a:pPr>
            <a:r>
              <a:rPr lang="en-US" sz="1650" b="1" dirty="0">
                <a:solidFill>
                  <a:srgbClr val="4A4A45"/>
                </a:solidFill>
                <a:latin typeface="Lato Bold" pitchFamily="34" charset="0"/>
                <a:ea typeface="Lato Bold" pitchFamily="34" charset="-122"/>
                <a:cs typeface="Lato Bold" pitchFamily="34" charset="-120"/>
              </a:rPr>
              <a:t>Stockage &amp; Recherche</a:t>
            </a:r>
            <a:endParaRPr lang="en-US" sz="1650" dirty="0"/>
          </a:p>
        </p:txBody>
      </p:sp>
      <p:sp>
        <p:nvSpPr>
          <p:cNvPr id="16" name="Text 9"/>
          <p:cNvSpPr/>
          <p:nvPr/>
        </p:nvSpPr>
        <p:spPr>
          <a:xfrm>
            <a:off x="1696283" y="6034445"/>
            <a:ext cx="6769179" cy="271463"/>
          </a:xfrm>
          <a:prstGeom prst="rect">
            <a:avLst/>
          </a:prstGeom>
          <a:noFill/>
          <a:ln/>
        </p:spPr>
        <p:txBody>
          <a:bodyPr wrap="none" lIns="0" tIns="0" rIns="0" bIns="0" rtlCol="0" anchor="t"/>
          <a:lstStyle/>
          <a:p>
            <a:pPr marL="0" indent="0" algn="l">
              <a:lnSpc>
                <a:spcPts val="2100"/>
              </a:lnSpc>
              <a:buNone/>
            </a:pPr>
            <a:r>
              <a:rPr lang="en-US" sz="1300" dirty="0">
                <a:solidFill>
                  <a:srgbClr val="4A4A45"/>
                </a:solidFill>
                <a:latin typeface="Lato" pitchFamily="34" charset="0"/>
                <a:ea typeface="Lato" pitchFamily="34" charset="-122"/>
                <a:cs typeface="Lato" pitchFamily="34" charset="-120"/>
              </a:rPr>
              <a:t>Indexation dans une base vectorielle permettant des requêtes par similarité sémantique.</a:t>
            </a:r>
            <a:endParaRPr lang="en-US" sz="1300" dirty="0"/>
          </a:p>
        </p:txBody>
      </p:sp>
      <p:pic>
        <p:nvPicPr>
          <p:cNvPr id="17" name="Image 5" descr="preencoded.png"/>
          <p:cNvPicPr>
            <a:picLocks noChangeAspect="1"/>
          </p:cNvPicPr>
          <p:nvPr/>
        </p:nvPicPr>
        <p:blipFill>
          <a:blip r:embed="rId8"/>
          <a:stretch>
            <a:fillRect/>
          </a:stretch>
        </p:blipFill>
        <p:spPr>
          <a:xfrm>
            <a:off x="678537" y="6515933"/>
            <a:ext cx="848201" cy="1017746"/>
          </a:xfrm>
          <a:prstGeom prst="rect">
            <a:avLst/>
          </a:prstGeom>
        </p:spPr>
      </p:pic>
      <p:sp>
        <p:nvSpPr>
          <p:cNvPr id="18" name="Text 10"/>
          <p:cNvSpPr/>
          <p:nvPr/>
        </p:nvSpPr>
        <p:spPr>
          <a:xfrm>
            <a:off x="1696283" y="6685478"/>
            <a:ext cx="2120503" cy="265033"/>
          </a:xfrm>
          <a:prstGeom prst="rect">
            <a:avLst/>
          </a:prstGeom>
          <a:noFill/>
          <a:ln/>
        </p:spPr>
        <p:txBody>
          <a:bodyPr wrap="none" lIns="0" tIns="0" rIns="0" bIns="0" rtlCol="0" anchor="t"/>
          <a:lstStyle/>
          <a:p>
            <a:pPr marL="0" indent="0" algn="l">
              <a:lnSpc>
                <a:spcPts val="2050"/>
              </a:lnSpc>
              <a:buNone/>
            </a:pPr>
            <a:r>
              <a:rPr lang="en-US" sz="1650" b="1" dirty="0">
                <a:solidFill>
                  <a:srgbClr val="4A4A45"/>
                </a:solidFill>
                <a:latin typeface="Lato Bold" pitchFamily="34" charset="0"/>
                <a:ea typeface="Lato Bold" pitchFamily="34" charset="-122"/>
                <a:cs typeface="Lato Bold" pitchFamily="34" charset="-120"/>
              </a:rPr>
              <a:t>Génération</a:t>
            </a:r>
            <a:endParaRPr lang="en-US" sz="1650" dirty="0"/>
          </a:p>
        </p:txBody>
      </p:sp>
      <p:sp>
        <p:nvSpPr>
          <p:cNvPr id="19" name="Text 11"/>
          <p:cNvSpPr/>
          <p:nvPr/>
        </p:nvSpPr>
        <p:spPr>
          <a:xfrm>
            <a:off x="1696283" y="7052191"/>
            <a:ext cx="6769179" cy="271463"/>
          </a:xfrm>
          <a:prstGeom prst="rect">
            <a:avLst/>
          </a:prstGeom>
          <a:noFill/>
          <a:ln/>
        </p:spPr>
        <p:txBody>
          <a:bodyPr wrap="none" lIns="0" tIns="0" rIns="0" bIns="0" rtlCol="0" anchor="t"/>
          <a:lstStyle/>
          <a:p>
            <a:pPr marL="0" indent="0" algn="l">
              <a:lnSpc>
                <a:spcPts val="2100"/>
              </a:lnSpc>
              <a:buNone/>
            </a:pPr>
            <a:r>
              <a:rPr lang="en-US" sz="1300" dirty="0">
                <a:solidFill>
                  <a:srgbClr val="4A4A45"/>
                </a:solidFill>
                <a:latin typeface="Lato" pitchFamily="34" charset="0"/>
                <a:ea typeface="Lato" pitchFamily="34" charset="-122"/>
                <a:cs typeface="Lato" pitchFamily="34" charset="-120"/>
              </a:rPr>
              <a:t>Composition d'un prompt enrichi combinant la question et le contexte pertinent récupéré.</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50294" y="309563"/>
            <a:ext cx="5342215" cy="351830"/>
          </a:xfrm>
          <a:prstGeom prst="rect">
            <a:avLst/>
          </a:prstGeom>
          <a:noFill/>
          <a:ln/>
        </p:spPr>
        <p:txBody>
          <a:bodyPr wrap="none" lIns="0" tIns="0" rIns="0" bIns="0" rtlCol="0" anchor="t"/>
          <a:lstStyle/>
          <a:p>
            <a:pPr marL="0" indent="0" algn="l">
              <a:lnSpc>
                <a:spcPts val="2750"/>
              </a:lnSpc>
              <a:buNone/>
            </a:pPr>
            <a:r>
              <a:rPr lang="en-US" sz="2200" b="1" dirty="0">
                <a:solidFill>
                  <a:srgbClr val="282824"/>
                </a:solidFill>
                <a:latin typeface="Lato Bold" pitchFamily="34" charset="0"/>
                <a:ea typeface="Lato Bold" pitchFamily="34" charset="-122"/>
                <a:cs typeface="Lato Bold" pitchFamily="34" charset="-120"/>
              </a:rPr>
              <a:t>Boîte à Outils pour Projets d'IA Générative</a:t>
            </a:r>
            <a:endParaRPr lang="en-US" sz="2200" dirty="0"/>
          </a:p>
        </p:txBody>
      </p:sp>
      <p:pic>
        <p:nvPicPr>
          <p:cNvPr id="3" name="Image 0" descr="preencoded.png"/>
          <p:cNvPicPr>
            <a:picLocks noChangeAspect="1"/>
          </p:cNvPicPr>
          <p:nvPr/>
        </p:nvPicPr>
        <p:blipFill>
          <a:blip r:embed="rId3"/>
          <a:stretch>
            <a:fillRect/>
          </a:stretch>
        </p:blipFill>
        <p:spPr>
          <a:xfrm>
            <a:off x="450294" y="956786"/>
            <a:ext cx="2526268" cy="2526268"/>
          </a:xfrm>
          <a:prstGeom prst="rect">
            <a:avLst/>
          </a:prstGeom>
        </p:spPr>
      </p:pic>
      <p:sp>
        <p:nvSpPr>
          <p:cNvPr id="4" name="Shape 1"/>
          <p:cNvSpPr/>
          <p:nvPr/>
        </p:nvSpPr>
        <p:spPr>
          <a:xfrm>
            <a:off x="3258741" y="956786"/>
            <a:ext cx="10928866" cy="724019"/>
          </a:xfrm>
          <a:prstGeom prst="roundRect">
            <a:avLst>
              <a:gd name="adj" fmla="val 10104"/>
            </a:avLst>
          </a:prstGeom>
          <a:solidFill>
            <a:srgbClr val="EFECE6"/>
          </a:solidFill>
          <a:ln w="15240">
            <a:solidFill>
              <a:srgbClr val="CBC5B8"/>
            </a:solidFill>
            <a:prstDash val="solid"/>
          </a:ln>
        </p:spPr>
        <p:txBody>
          <a:bodyPr/>
          <a:lstStyle/>
          <a:p>
            <a:endParaRPr lang="fr-FR"/>
          </a:p>
        </p:txBody>
      </p:sp>
      <p:sp>
        <p:nvSpPr>
          <p:cNvPr id="5" name="Shape 2"/>
          <p:cNvSpPr/>
          <p:nvPr/>
        </p:nvSpPr>
        <p:spPr>
          <a:xfrm>
            <a:off x="3243501" y="956786"/>
            <a:ext cx="60960" cy="724019"/>
          </a:xfrm>
          <a:prstGeom prst="roundRect">
            <a:avLst>
              <a:gd name="adj" fmla="val 27703"/>
            </a:avLst>
          </a:prstGeom>
          <a:solidFill>
            <a:srgbClr val="282824"/>
          </a:solidFill>
          <a:ln/>
        </p:spPr>
        <p:txBody>
          <a:bodyPr/>
          <a:lstStyle/>
          <a:p>
            <a:endParaRPr lang="fr-FR"/>
          </a:p>
        </p:txBody>
      </p:sp>
      <p:sp>
        <p:nvSpPr>
          <p:cNvPr id="6" name="Text 3"/>
          <p:cNvSpPr/>
          <p:nvPr/>
        </p:nvSpPr>
        <p:spPr>
          <a:xfrm>
            <a:off x="3432215" y="1084540"/>
            <a:ext cx="1407200" cy="175855"/>
          </a:xfrm>
          <a:prstGeom prst="rect">
            <a:avLst/>
          </a:prstGeom>
          <a:noFill/>
          <a:ln/>
        </p:spPr>
        <p:txBody>
          <a:bodyPr wrap="none" lIns="0" tIns="0" rIns="0" bIns="0" rtlCol="0" anchor="t"/>
          <a:lstStyle/>
          <a:p>
            <a:pPr marL="0" indent="0" algn="l">
              <a:lnSpc>
                <a:spcPts val="1350"/>
              </a:lnSpc>
              <a:buNone/>
            </a:pPr>
            <a:r>
              <a:rPr lang="en-US" sz="1100" b="1" dirty="0">
                <a:solidFill>
                  <a:srgbClr val="4A4A45"/>
                </a:solidFill>
                <a:latin typeface="Lato Bold" pitchFamily="34" charset="0"/>
                <a:ea typeface="Lato Bold" pitchFamily="34" charset="-122"/>
                <a:cs typeface="Lato Bold" pitchFamily="34" charset="-120"/>
              </a:rPr>
              <a:t>Front-end</a:t>
            </a:r>
            <a:endParaRPr lang="en-US" sz="1100" dirty="0"/>
          </a:p>
        </p:txBody>
      </p:sp>
      <p:sp>
        <p:nvSpPr>
          <p:cNvPr id="7" name="Text 4"/>
          <p:cNvSpPr/>
          <p:nvPr/>
        </p:nvSpPr>
        <p:spPr>
          <a:xfrm>
            <a:off x="3432215" y="1372910"/>
            <a:ext cx="10627638" cy="180142"/>
          </a:xfrm>
          <a:prstGeom prst="rect">
            <a:avLst/>
          </a:prstGeom>
          <a:noFill/>
          <a:ln/>
        </p:spPr>
        <p:txBody>
          <a:bodyPr wrap="none" lIns="0" tIns="0" rIns="0" bIns="0" rtlCol="0" anchor="t"/>
          <a:lstStyle/>
          <a:p>
            <a:pPr marL="0" indent="0" algn="l">
              <a:lnSpc>
                <a:spcPts val="1400"/>
              </a:lnSpc>
              <a:buNone/>
            </a:pPr>
            <a:r>
              <a:rPr lang="en-US" sz="850" dirty="0">
                <a:solidFill>
                  <a:srgbClr val="4A4A45"/>
                </a:solidFill>
                <a:latin typeface="Lato" pitchFamily="34" charset="0"/>
                <a:ea typeface="Lato" pitchFamily="34" charset="-122"/>
                <a:cs typeface="Lato" pitchFamily="34" charset="-120"/>
              </a:rPr>
              <a:t>React, Next.js, Streamlit, Gradio</a:t>
            </a:r>
            <a:endParaRPr lang="en-US" sz="850" dirty="0"/>
          </a:p>
        </p:txBody>
      </p:sp>
      <p:sp>
        <p:nvSpPr>
          <p:cNvPr id="8" name="Shape 5"/>
          <p:cNvSpPr/>
          <p:nvPr/>
        </p:nvSpPr>
        <p:spPr>
          <a:xfrm>
            <a:off x="3258741" y="1793319"/>
            <a:ext cx="10928866" cy="724019"/>
          </a:xfrm>
          <a:prstGeom prst="roundRect">
            <a:avLst>
              <a:gd name="adj" fmla="val 10104"/>
            </a:avLst>
          </a:prstGeom>
          <a:solidFill>
            <a:srgbClr val="EFECE6"/>
          </a:solidFill>
          <a:ln w="15240">
            <a:solidFill>
              <a:srgbClr val="CBC5B8"/>
            </a:solidFill>
            <a:prstDash val="solid"/>
          </a:ln>
        </p:spPr>
        <p:txBody>
          <a:bodyPr/>
          <a:lstStyle/>
          <a:p>
            <a:endParaRPr lang="fr-FR"/>
          </a:p>
        </p:txBody>
      </p:sp>
      <p:sp>
        <p:nvSpPr>
          <p:cNvPr id="9" name="Shape 6"/>
          <p:cNvSpPr/>
          <p:nvPr/>
        </p:nvSpPr>
        <p:spPr>
          <a:xfrm>
            <a:off x="3243501" y="1793319"/>
            <a:ext cx="60960" cy="724019"/>
          </a:xfrm>
          <a:prstGeom prst="roundRect">
            <a:avLst>
              <a:gd name="adj" fmla="val 27703"/>
            </a:avLst>
          </a:prstGeom>
          <a:solidFill>
            <a:srgbClr val="282824"/>
          </a:solidFill>
          <a:ln/>
        </p:spPr>
        <p:txBody>
          <a:bodyPr/>
          <a:lstStyle/>
          <a:p>
            <a:endParaRPr lang="fr-FR"/>
          </a:p>
        </p:txBody>
      </p:sp>
      <p:sp>
        <p:nvSpPr>
          <p:cNvPr id="10" name="Text 7"/>
          <p:cNvSpPr/>
          <p:nvPr/>
        </p:nvSpPr>
        <p:spPr>
          <a:xfrm>
            <a:off x="3432215" y="1921073"/>
            <a:ext cx="1407200" cy="175855"/>
          </a:xfrm>
          <a:prstGeom prst="rect">
            <a:avLst/>
          </a:prstGeom>
          <a:noFill/>
          <a:ln/>
        </p:spPr>
        <p:txBody>
          <a:bodyPr wrap="none" lIns="0" tIns="0" rIns="0" bIns="0" rtlCol="0" anchor="t"/>
          <a:lstStyle/>
          <a:p>
            <a:pPr marL="0" indent="0" algn="l">
              <a:lnSpc>
                <a:spcPts val="1350"/>
              </a:lnSpc>
              <a:buNone/>
            </a:pPr>
            <a:r>
              <a:rPr lang="en-US" sz="1100" b="1" dirty="0">
                <a:solidFill>
                  <a:srgbClr val="4A4A45"/>
                </a:solidFill>
                <a:latin typeface="Lato Bold" pitchFamily="34" charset="0"/>
                <a:ea typeface="Lato Bold" pitchFamily="34" charset="-122"/>
                <a:cs typeface="Lato Bold" pitchFamily="34" charset="-120"/>
              </a:rPr>
              <a:t>Back-end</a:t>
            </a:r>
            <a:endParaRPr lang="en-US" sz="1100" dirty="0"/>
          </a:p>
        </p:txBody>
      </p:sp>
      <p:sp>
        <p:nvSpPr>
          <p:cNvPr id="11" name="Text 8"/>
          <p:cNvSpPr/>
          <p:nvPr/>
        </p:nvSpPr>
        <p:spPr>
          <a:xfrm>
            <a:off x="3432215" y="2209443"/>
            <a:ext cx="10627638" cy="180142"/>
          </a:xfrm>
          <a:prstGeom prst="rect">
            <a:avLst/>
          </a:prstGeom>
          <a:noFill/>
          <a:ln/>
        </p:spPr>
        <p:txBody>
          <a:bodyPr wrap="none" lIns="0" tIns="0" rIns="0" bIns="0" rtlCol="0" anchor="t"/>
          <a:lstStyle/>
          <a:p>
            <a:pPr marL="0" indent="0" algn="l">
              <a:lnSpc>
                <a:spcPts val="1400"/>
              </a:lnSpc>
              <a:buNone/>
            </a:pPr>
            <a:r>
              <a:rPr lang="en-US" sz="850" dirty="0">
                <a:solidFill>
                  <a:srgbClr val="4A4A45"/>
                </a:solidFill>
                <a:latin typeface="Lato" pitchFamily="34" charset="0"/>
                <a:ea typeface="Lato" pitchFamily="34" charset="-122"/>
                <a:cs typeface="Lato" pitchFamily="34" charset="-120"/>
              </a:rPr>
              <a:t>FastAPI, Flask, Node.js</a:t>
            </a:r>
            <a:endParaRPr lang="en-US" sz="850" dirty="0"/>
          </a:p>
        </p:txBody>
      </p:sp>
      <p:sp>
        <p:nvSpPr>
          <p:cNvPr id="12" name="Shape 9"/>
          <p:cNvSpPr/>
          <p:nvPr/>
        </p:nvSpPr>
        <p:spPr>
          <a:xfrm>
            <a:off x="3258741" y="2629853"/>
            <a:ext cx="10928866" cy="724019"/>
          </a:xfrm>
          <a:prstGeom prst="roundRect">
            <a:avLst>
              <a:gd name="adj" fmla="val 10104"/>
            </a:avLst>
          </a:prstGeom>
          <a:solidFill>
            <a:srgbClr val="EFECE6"/>
          </a:solidFill>
          <a:ln w="15240">
            <a:solidFill>
              <a:srgbClr val="CBC5B8"/>
            </a:solidFill>
            <a:prstDash val="solid"/>
          </a:ln>
        </p:spPr>
        <p:txBody>
          <a:bodyPr/>
          <a:lstStyle/>
          <a:p>
            <a:endParaRPr lang="fr-FR"/>
          </a:p>
        </p:txBody>
      </p:sp>
      <p:sp>
        <p:nvSpPr>
          <p:cNvPr id="13" name="Shape 10"/>
          <p:cNvSpPr/>
          <p:nvPr/>
        </p:nvSpPr>
        <p:spPr>
          <a:xfrm>
            <a:off x="3243501" y="2629853"/>
            <a:ext cx="60960" cy="724019"/>
          </a:xfrm>
          <a:prstGeom prst="roundRect">
            <a:avLst>
              <a:gd name="adj" fmla="val 27703"/>
            </a:avLst>
          </a:prstGeom>
          <a:solidFill>
            <a:srgbClr val="282824"/>
          </a:solidFill>
          <a:ln/>
        </p:spPr>
        <p:txBody>
          <a:bodyPr/>
          <a:lstStyle/>
          <a:p>
            <a:endParaRPr lang="fr-FR"/>
          </a:p>
        </p:txBody>
      </p:sp>
      <p:sp>
        <p:nvSpPr>
          <p:cNvPr id="14" name="Text 11"/>
          <p:cNvSpPr/>
          <p:nvPr/>
        </p:nvSpPr>
        <p:spPr>
          <a:xfrm>
            <a:off x="3432215" y="2757607"/>
            <a:ext cx="1407200" cy="175855"/>
          </a:xfrm>
          <a:prstGeom prst="rect">
            <a:avLst/>
          </a:prstGeom>
          <a:noFill/>
          <a:ln/>
        </p:spPr>
        <p:txBody>
          <a:bodyPr wrap="none" lIns="0" tIns="0" rIns="0" bIns="0" rtlCol="0" anchor="t"/>
          <a:lstStyle/>
          <a:p>
            <a:pPr marL="0" indent="0" algn="l">
              <a:lnSpc>
                <a:spcPts val="1350"/>
              </a:lnSpc>
              <a:buNone/>
            </a:pPr>
            <a:r>
              <a:rPr lang="en-US" sz="1100" b="1" dirty="0">
                <a:solidFill>
                  <a:srgbClr val="4A4A45"/>
                </a:solidFill>
                <a:latin typeface="Lato Bold" pitchFamily="34" charset="0"/>
                <a:ea typeface="Lato Bold" pitchFamily="34" charset="-122"/>
                <a:cs typeface="Lato Bold" pitchFamily="34" charset="-120"/>
              </a:rPr>
              <a:t>Moteur IA</a:t>
            </a:r>
            <a:endParaRPr lang="en-US" sz="1100" dirty="0"/>
          </a:p>
        </p:txBody>
      </p:sp>
      <p:sp>
        <p:nvSpPr>
          <p:cNvPr id="15" name="Text 12"/>
          <p:cNvSpPr/>
          <p:nvPr/>
        </p:nvSpPr>
        <p:spPr>
          <a:xfrm>
            <a:off x="3432215" y="3045976"/>
            <a:ext cx="10627638" cy="180142"/>
          </a:xfrm>
          <a:prstGeom prst="rect">
            <a:avLst/>
          </a:prstGeom>
          <a:noFill/>
          <a:ln/>
        </p:spPr>
        <p:txBody>
          <a:bodyPr wrap="none" lIns="0" tIns="0" rIns="0" bIns="0" rtlCol="0" anchor="t"/>
          <a:lstStyle/>
          <a:p>
            <a:pPr marL="0" indent="0" algn="l">
              <a:lnSpc>
                <a:spcPts val="1400"/>
              </a:lnSpc>
              <a:buNone/>
            </a:pPr>
            <a:r>
              <a:rPr lang="en-US" sz="850" dirty="0">
                <a:solidFill>
                  <a:srgbClr val="4A4A45"/>
                </a:solidFill>
                <a:latin typeface="Lato" pitchFamily="34" charset="0"/>
                <a:ea typeface="Lato" pitchFamily="34" charset="-122"/>
                <a:cs typeface="Lato" pitchFamily="34" charset="-120"/>
              </a:rPr>
              <a:t>OpenAI, Anthropic, Mistral, Llama 3, DeepSeek</a:t>
            </a:r>
            <a:endParaRPr lang="en-US" sz="850" dirty="0"/>
          </a:p>
        </p:txBody>
      </p:sp>
      <p:sp>
        <p:nvSpPr>
          <p:cNvPr id="16" name="Shape 13"/>
          <p:cNvSpPr/>
          <p:nvPr/>
        </p:nvSpPr>
        <p:spPr>
          <a:xfrm>
            <a:off x="3258741" y="3466386"/>
            <a:ext cx="10928866" cy="724019"/>
          </a:xfrm>
          <a:prstGeom prst="roundRect">
            <a:avLst>
              <a:gd name="adj" fmla="val 10104"/>
            </a:avLst>
          </a:prstGeom>
          <a:solidFill>
            <a:srgbClr val="EFECE6"/>
          </a:solidFill>
          <a:ln w="15240">
            <a:solidFill>
              <a:srgbClr val="CBC5B8"/>
            </a:solidFill>
            <a:prstDash val="solid"/>
          </a:ln>
        </p:spPr>
        <p:txBody>
          <a:bodyPr/>
          <a:lstStyle/>
          <a:p>
            <a:endParaRPr lang="fr-FR"/>
          </a:p>
        </p:txBody>
      </p:sp>
      <p:sp>
        <p:nvSpPr>
          <p:cNvPr id="17" name="Shape 14"/>
          <p:cNvSpPr/>
          <p:nvPr/>
        </p:nvSpPr>
        <p:spPr>
          <a:xfrm>
            <a:off x="3243501" y="3466386"/>
            <a:ext cx="60960" cy="724019"/>
          </a:xfrm>
          <a:prstGeom prst="roundRect">
            <a:avLst>
              <a:gd name="adj" fmla="val 27703"/>
            </a:avLst>
          </a:prstGeom>
          <a:solidFill>
            <a:srgbClr val="282824"/>
          </a:solidFill>
          <a:ln/>
        </p:spPr>
        <p:txBody>
          <a:bodyPr/>
          <a:lstStyle/>
          <a:p>
            <a:endParaRPr lang="fr-FR"/>
          </a:p>
        </p:txBody>
      </p:sp>
      <p:sp>
        <p:nvSpPr>
          <p:cNvPr id="18" name="Text 15"/>
          <p:cNvSpPr/>
          <p:nvPr/>
        </p:nvSpPr>
        <p:spPr>
          <a:xfrm>
            <a:off x="3432215" y="3594140"/>
            <a:ext cx="1407200" cy="175855"/>
          </a:xfrm>
          <a:prstGeom prst="rect">
            <a:avLst/>
          </a:prstGeom>
          <a:noFill/>
          <a:ln/>
        </p:spPr>
        <p:txBody>
          <a:bodyPr wrap="none" lIns="0" tIns="0" rIns="0" bIns="0" rtlCol="0" anchor="t"/>
          <a:lstStyle/>
          <a:p>
            <a:pPr marL="0" indent="0" algn="l">
              <a:lnSpc>
                <a:spcPts val="1350"/>
              </a:lnSpc>
              <a:buNone/>
            </a:pPr>
            <a:r>
              <a:rPr lang="en-US" sz="1100" b="1" dirty="0">
                <a:solidFill>
                  <a:srgbClr val="4A4A45"/>
                </a:solidFill>
                <a:latin typeface="Lato Bold" pitchFamily="34" charset="0"/>
                <a:ea typeface="Lato Bold" pitchFamily="34" charset="-122"/>
                <a:cs typeface="Lato Bold" pitchFamily="34" charset="-120"/>
              </a:rPr>
              <a:t>Vector DB</a:t>
            </a:r>
            <a:endParaRPr lang="en-US" sz="1100" dirty="0"/>
          </a:p>
        </p:txBody>
      </p:sp>
      <p:sp>
        <p:nvSpPr>
          <p:cNvPr id="19" name="Text 16"/>
          <p:cNvSpPr/>
          <p:nvPr/>
        </p:nvSpPr>
        <p:spPr>
          <a:xfrm>
            <a:off x="3432215" y="3882509"/>
            <a:ext cx="10627638" cy="180142"/>
          </a:xfrm>
          <a:prstGeom prst="rect">
            <a:avLst/>
          </a:prstGeom>
          <a:noFill/>
          <a:ln/>
        </p:spPr>
        <p:txBody>
          <a:bodyPr wrap="none" lIns="0" tIns="0" rIns="0" bIns="0" rtlCol="0" anchor="t"/>
          <a:lstStyle/>
          <a:p>
            <a:pPr marL="0" indent="0" algn="l">
              <a:lnSpc>
                <a:spcPts val="1400"/>
              </a:lnSpc>
              <a:buNone/>
            </a:pPr>
            <a:r>
              <a:rPr lang="en-US" sz="850" dirty="0">
                <a:solidFill>
                  <a:srgbClr val="4A4A45"/>
                </a:solidFill>
                <a:latin typeface="Lato" pitchFamily="34" charset="0"/>
                <a:ea typeface="Lato" pitchFamily="34" charset="-122"/>
                <a:cs typeface="Lato" pitchFamily="34" charset="-120"/>
              </a:rPr>
              <a:t>FAISS, Pinecone, Weaviate, Milvus, Chroma</a:t>
            </a:r>
            <a:endParaRPr lang="en-US" sz="850" dirty="0"/>
          </a:p>
        </p:txBody>
      </p:sp>
      <p:sp>
        <p:nvSpPr>
          <p:cNvPr id="20" name="Shape 17"/>
          <p:cNvSpPr/>
          <p:nvPr/>
        </p:nvSpPr>
        <p:spPr>
          <a:xfrm>
            <a:off x="3258741" y="4302919"/>
            <a:ext cx="10928866" cy="724019"/>
          </a:xfrm>
          <a:prstGeom prst="roundRect">
            <a:avLst>
              <a:gd name="adj" fmla="val 10104"/>
            </a:avLst>
          </a:prstGeom>
          <a:solidFill>
            <a:srgbClr val="EFECE6"/>
          </a:solidFill>
          <a:ln w="15240">
            <a:solidFill>
              <a:srgbClr val="CBC5B8"/>
            </a:solidFill>
            <a:prstDash val="solid"/>
          </a:ln>
        </p:spPr>
        <p:txBody>
          <a:bodyPr/>
          <a:lstStyle/>
          <a:p>
            <a:endParaRPr lang="fr-FR"/>
          </a:p>
        </p:txBody>
      </p:sp>
      <p:sp>
        <p:nvSpPr>
          <p:cNvPr id="21" name="Shape 18"/>
          <p:cNvSpPr/>
          <p:nvPr/>
        </p:nvSpPr>
        <p:spPr>
          <a:xfrm>
            <a:off x="3243501" y="4302919"/>
            <a:ext cx="60960" cy="724019"/>
          </a:xfrm>
          <a:prstGeom prst="roundRect">
            <a:avLst>
              <a:gd name="adj" fmla="val 27703"/>
            </a:avLst>
          </a:prstGeom>
          <a:solidFill>
            <a:srgbClr val="282824"/>
          </a:solidFill>
          <a:ln/>
        </p:spPr>
        <p:txBody>
          <a:bodyPr/>
          <a:lstStyle/>
          <a:p>
            <a:endParaRPr lang="fr-FR"/>
          </a:p>
        </p:txBody>
      </p:sp>
      <p:sp>
        <p:nvSpPr>
          <p:cNvPr id="22" name="Text 19"/>
          <p:cNvSpPr/>
          <p:nvPr/>
        </p:nvSpPr>
        <p:spPr>
          <a:xfrm>
            <a:off x="3432215" y="4430673"/>
            <a:ext cx="1407200" cy="175855"/>
          </a:xfrm>
          <a:prstGeom prst="rect">
            <a:avLst/>
          </a:prstGeom>
          <a:noFill/>
          <a:ln/>
        </p:spPr>
        <p:txBody>
          <a:bodyPr wrap="none" lIns="0" tIns="0" rIns="0" bIns="0" rtlCol="0" anchor="t"/>
          <a:lstStyle/>
          <a:p>
            <a:pPr marL="0" indent="0" algn="l">
              <a:lnSpc>
                <a:spcPts val="1350"/>
              </a:lnSpc>
              <a:buNone/>
            </a:pPr>
            <a:r>
              <a:rPr lang="en-US" sz="1100" b="1" dirty="0">
                <a:solidFill>
                  <a:srgbClr val="4A4A45"/>
                </a:solidFill>
                <a:latin typeface="Lato Bold" pitchFamily="34" charset="0"/>
                <a:ea typeface="Lato Bold" pitchFamily="34" charset="-122"/>
                <a:cs typeface="Lato Bold" pitchFamily="34" charset="-120"/>
              </a:rPr>
              <a:t>Orchestration</a:t>
            </a:r>
            <a:endParaRPr lang="en-US" sz="1100" dirty="0"/>
          </a:p>
        </p:txBody>
      </p:sp>
      <p:sp>
        <p:nvSpPr>
          <p:cNvPr id="23" name="Text 20"/>
          <p:cNvSpPr/>
          <p:nvPr/>
        </p:nvSpPr>
        <p:spPr>
          <a:xfrm>
            <a:off x="3432215" y="4719042"/>
            <a:ext cx="10627638" cy="180142"/>
          </a:xfrm>
          <a:prstGeom prst="rect">
            <a:avLst/>
          </a:prstGeom>
          <a:noFill/>
          <a:ln/>
        </p:spPr>
        <p:txBody>
          <a:bodyPr wrap="none" lIns="0" tIns="0" rIns="0" bIns="0" rtlCol="0" anchor="t"/>
          <a:lstStyle/>
          <a:p>
            <a:pPr marL="0" indent="0" algn="l">
              <a:lnSpc>
                <a:spcPts val="1400"/>
              </a:lnSpc>
              <a:buNone/>
            </a:pPr>
            <a:r>
              <a:rPr lang="en-US" sz="850" dirty="0">
                <a:solidFill>
                  <a:srgbClr val="4A4A45"/>
                </a:solidFill>
                <a:latin typeface="Lato" pitchFamily="34" charset="0"/>
                <a:ea typeface="Lato" pitchFamily="34" charset="-122"/>
                <a:cs typeface="Lato" pitchFamily="34" charset="-120"/>
              </a:rPr>
              <a:t>LangChain, LlamaIndex</a:t>
            </a:r>
            <a:endParaRPr lang="en-US" sz="850" dirty="0"/>
          </a:p>
        </p:txBody>
      </p:sp>
      <p:sp>
        <p:nvSpPr>
          <p:cNvPr id="24" name="Shape 21"/>
          <p:cNvSpPr/>
          <p:nvPr/>
        </p:nvSpPr>
        <p:spPr>
          <a:xfrm>
            <a:off x="3258741" y="5139452"/>
            <a:ext cx="10928866" cy="724019"/>
          </a:xfrm>
          <a:prstGeom prst="roundRect">
            <a:avLst>
              <a:gd name="adj" fmla="val 10104"/>
            </a:avLst>
          </a:prstGeom>
          <a:solidFill>
            <a:srgbClr val="EFECE6"/>
          </a:solidFill>
          <a:ln w="15240">
            <a:solidFill>
              <a:srgbClr val="CBC5B8"/>
            </a:solidFill>
            <a:prstDash val="solid"/>
          </a:ln>
        </p:spPr>
        <p:txBody>
          <a:bodyPr/>
          <a:lstStyle/>
          <a:p>
            <a:endParaRPr lang="fr-FR"/>
          </a:p>
        </p:txBody>
      </p:sp>
      <p:sp>
        <p:nvSpPr>
          <p:cNvPr id="25" name="Shape 22"/>
          <p:cNvSpPr/>
          <p:nvPr/>
        </p:nvSpPr>
        <p:spPr>
          <a:xfrm>
            <a:off x="3243501" y="5139452"/>
            <a:ext cx="60960" cy="724019"/>
          </a:xfrm>
          <a:prstGeom prst="roundRect">
            <a:avLst>
              <a:gd name="adj" fmla="val 27703"/>
            </a:avLst>
          </a:prstGeom>
          <a:solidFill>
            <a:srgbClr val="282824"/>
          </a:solidFill>
          <a:ln/>
        </p:spPr>
        <p:txBody>
          <a:bodyPr/>
          <a:lstStyle/>
          <a:p>
            <a:endParaRPr lang="fr-FR"/>
          </a:p>
        </p:txBody>
      </p:sp>
      <p:sp>
        <p:nvSpPr>
          <p:cNvPr id="26" name="Text 23"/>
          <p:cNvSpPr/>
          <p:nvPr/>
        </p:nvSpPr>
        <p:spPr>
          <a:xfrm>
            <a:off x="3432215" y="5267206"/>
            <a:ext cx="1407200" cy="175855"/>
          </a:xfrm>
          <a:prstGeom prst="rect">
            <a:avLst/>
          </a:prstGeom>
          <a:noFill/>
          <a:ln/>
        </p:spPr>
        <p:txBody>
          <a:bodyPr wrap="none" lIns="0" tIns="0" rIns="0" bIns="0" rtlCol="0" anchor="t"/>
          <a:lstStyle/>
          <a:p>
            <a:pPr marL="0" indent="0" algn="l">
              <a:lnSpc>
                <a:spcPts val="1350"/>
              </a:lnSpc>
              <a:buNone/>
            </a:pPr>
            <a:r>
              <a:rPr lang="en-US" sz="1100" b="1" dirty="0">
                <a:solidFill>
                  <a:srgbClr val="4A4A45"/>
                </a:solidFill>
                <a:latin typeface="Lato Bold" pitchFamily="34" charset="0"/>
                <a:ea typeface="Lato Bold" pitchFamily="34" charset="-122"/>
                <a:cs typeface="Lato Bold" pitchFamily="34" charset="-120"/>
              </a:rPr>
              <a:t>Fine-tuning</a:t>
            </a:r>
            <a:endParaRPr lang="en-US" sz="1100" dirty="0"/>
          </a:p>
        </p:txBody>
      </p:sp>
      <p:sp>
        <p:nvSpPr>
          <p:cNvPr id="27" name="Text 24"/>
          <p:cNvSpPr/>
          <p:nvPr/>
        </p:nvSpPr>
        <p:spPr>
          <a:xfrm>
            <a:off x="3432215" y="5555575"/>
            <a:ext cx="10627638" cy="180142"/>
          </a:xfrm>
          <a:prstGeom prst="rect">
            <a:avLst/>
          </a:prstGeom>
          <a:noFill/>
          <a:ln/>
        </p:spPr>
        <p:txBody>
          <a:bodyPr wrap="none" lIns="0" tIns="0" rIns="0" bIns="0" rtlCol="0" anchor="t"/>
          <a:lstStyle/>
          <a:p>
            <a:pPr marL="0" indent="0" algn="l">
              <a:lnSpc>
                <a:spcPts val="1400"/>
              </a:lnSpc>
              <a:buNone/>
            </a:pPr>
            <a:r>
              <a:rPr lang="en-US" sz="850" dirty="0">
                <a:solidFill>
                  <a:srgbClr val="4A4A45"/>
                </a:solidFill>
                <a:latin typeface="Lato" pitchFamily="34" charset="0"/>
                <a:ea typeface="Lato" pitchFamily="34" charset="-122"/>
                <a:cs typeface="Lato" pitchFamily="34" charset="-120"/>
              </a:rPr>
              <a:t>Hugging Face, LoRA, QLoRA, PEFT</a:t>
            </a:r>
            <a:endParaRPr lang="en-US" sz="850" dirty="0"/>
          </a:p>
        </p:txBody>
      </p:sp>
      <p:sp>
        <p:nvSpPr>
          <p:cNvPr id="28" name="Shape 25"/>
          <p:cNvSpPr/>
          <p:nvPr/>
        </p:nvSpPr>
        <p:spPr>
          <a:xfrm>
            <a:off x="3258741" y="5975985"/>
            <a:ext cx="10928866" cy="724019"/>
          </a:xfrm>
          <a:prstGeom prst="roundRect">
            <a:avLst>
              <a:gd name="adj" fmla="val 10104"/>
            </a:avLst>
          </a:prstGeom>
          <a:solidFill>
            <a:srgbClr val="EFECE6"/>
          </a:solidFill>
          <a:ln w="15240">
            <a:solidFill>
              <a:srgbClr val="CBC5B8"/>
            </a:solidFill>
            <a:prstDash val="solid"/>
          </a:ln>
        </p:spPr>
        <p:txBody>
          <a:bodyPr/>
          <a:lstStyle/>
          <a:p>
            <a:endParaRPr lang="fr-FR"/>
          </a:p>
        </p:txBody>
      </p:sp>
      <p:sp>
        <p:nvSpPr>
          <p:cNvPr id="29" name="Shape 26"/>
          <p:cNvSpPr/>
          <p:nvPr/>
        </p:nvSpPr>
        <p:spPr>
          <a:xfrm>
            <a:off x="3243501" y="5975985"/>
            <a:ext cx="60960" cy="724019"/>
          </a:xfrm>
          <a:prstGeom prst="roundRect">
            <a:avLst>
              <a:gd name="adj" fmla="val 27703"/>
            </a:avLst>
          </a:prstGeom>
          <a:solidFill>
            <a:srgbClr val="282824"/>
          </a:solidFill>
          <a:ln/>
        </p:spPr>
        <p:txBody>
          <a:bodyPr/>
          <a:lstStyle/>
          <a:p>
            <a:endParaRPr lang="fr-FR"/>
          </a:p>
        </p:txBody>
      </p:sp>
      <p:sp>
        <p:nvSpPr>
          <p:cNvPr id="30" name="Text 27"/>
          <p:cNvSpPr/>
          <p:nvPr/>
        </p:nvSpPr>
        <p:spPr>
          <a:xfrm>
            <a:off x="3432215" y="6103739"/>
            <a:ext cx="1407200" cy="175855"/>
          </a:xfrm>
          <a:prstGeom prst="rect">
            <a:avLst/>
          </a:prstGeom>
          <a:noFill/>
          <a:ln/>
        </p:spPr>
        <p:txBody>
          <a:bodyPr wrap="none" lIns="0" tIns="0" rIns="0" bIns="0" rtlCol="0" anchor="t"/>
          <a:lstStyle/>
          <a:p>
            <a:pPr marL="0" indent="0" algn="l">
              <a:lnSpc>
                <a:spcPts val="1350"/>
              </a:lnSpc>
              <a:buNone/>
            </a:pPr>
            <a:r>
              <a:rPr lang="en-US" sz="1100" b="1" dirty="0">
                <a:solidFill>
                  <a:srgbClr val="4A4A45"/>
                </a:solidFill>
                <a:latin typeface="Lato Bold" pitchFamily="34" charset="0"/>
                <a:ea typeface="Lato Bold" pitchFamily="34" charset="-122"/>
                <a:cs typeface="Lato Bold" pitchFamily="34" charset="-120"/>
              </a:rPr>
              <a:t>Monitoring</a:t>
            </a:r>
            <a:endParaRPr lang="en-US" sz="1100" dirty="0"/>
          </a:p>
        </p:txBody>
      </p:sp>
      <p:sp>
        <p:nvSpPr>
          <p:cNvPr id="31" name="Text 28"/>
          <p:cNvSpPr/>
          <p:nvPr/>
        </p:nvSpPr>
        <p:spPr>
          <a:xfrm>
            <a:off x="3432215" y="6392108"/>
            <a:ext cx="10627638" cy="180142"/>
          </a:xfrm>
          <a:prstGeom prst="rect">
            <a:avLst/>
          </a:prstGeom>
          <a:noFill/>
          <a:ln/>
        </p:spPr>
        <p:txBody>
          <a:bodyPr wrap="none" lIns="0" tIns="0" rIns="0" bIns="0" rtlCol="0" anchor="t"/>
          <a:lstStyle/>
          <a:p>
            <a:pPr marL="0" indent="0" algn="l">
              <a:lnSpc>
                <a:spcPts val="1400"/>
              </a:lnSpc>
              <a:buNone/>
            </a:pPr>
            <a:r>
              <a:rPr lang="en-US" sz="850" dirty="0">
                <a:solidFill>
                  <a:srgbClr val="4A4A45"/>
                </a:solidFill>
                <a:latin typeface="Lato" pitchFamily="34" charset="0"/>
                <a:ea typeface="Lato" pitchFamily="34" charset="-122"/>
                <a:cs typeface="Lato" pitchFamily="34" charset="-120"/>
              </a:rPr>
              <a:t>LangSmith, Arize AI, OpenTelemetry</a:t>
            </a:r>
            <a:endParaRPr lang="en-US" sz="850" dirty="0"/>
          </a:p>
        </p:txBody>
      </p:sp>
      <p:sp>
        <p:nvSpPr>
          <p:cNvPr id="32" name="Shape 29"/>
          <p:cNvSpPr/>
          <p:nvPr/>
        </p:nvSpPr>
        <p:spPr>
          <a:xfrm>
            <a:off x="3258741" y="6812518"/>
            <a:ext cx="10928866" cy="724019"/>
          </a:xfrm>
          <a:prstGeom prst="roundRect">
            <a:avLst>
              <a:gd name="adj" fmla="val 10104"/>
            </a:avLst>
          </a:prstGeom>
          <a:solidFill>
            <a:srgbClr val="EFECE6"/>
          </a:solidFill>
          <a:ln w="15240">
            <a:solidFill>
              <a:srgbClr val="CBC5B8"/>
            </a:solidFill>
            <a:prstDash val="solid"/>
          </a:ln>
        </p:spPr>
        <p:txBody>
          <a:bodyPr/>
          <a:lstStyle/>
          <a:p>
            <a:endParaRPr lang="fr-FR"/>
          </a:p>
        </p:txBody>
      </p:sp>
      <p:sp>
        <p:nvSpPr>
          <p:cNvPr id="33" name="Shape 30"/>
          <p:cNvSpPr/>
          <p:nvPr/>
        </p:nvSpPr>
        <p:spPr>
          <a:xfrm>
            <a:off x="3243501" y="6812518"/>
            <a:ext cx="60960" cy="724019"/>
          </a:xfrm>
          <a:prstGeom prst="roundRect">
            <a:avLst>
              <a:gd name="adj" fmla="val 27703"/>
            </a:avLst>
          </a:prstGeom>
          <a:solidFill>
            <a:srgbClr val="282824"/>
          </a:solidFill>
          <a:ln/>
        </p:spPr>
        <p:txBody>
          <a:bodyPr/>
          <a:lstStyle/>
          <a:p>
            <a:endParaRPr lang="fr-FR"/>
          </a:p>
        </p:txBody>
      </p:sp>
      <p:sp>
        <p:nvSpPr>
          <p:cNvPr id="34" name="Text 31"/>
          <p:cNvSpPr/>
          <p:nvPr/>
        </p:nvSpPr>
        <p:spPr>
          <a:xfrm>
            <a:off x="3432215" y="6940272"/>
            <a:ext cx="1407200" cy="175855"/>
          </a:xfrm>
          <a:prstGeom prst="rect">
            <a:avLst/>
          </a:prstGeom>
          <a:noFill/>
          <a:ln/>
        </p:spPr>
        <p:txBody>
          <a:bodyPr wrap="none" lIns="0" tIns="0" rIns="0" bIns="0" rtlCol="0" anchor="t"/>
          <a:lstStyle/>
          <a:p>
            <a:pPr marL="0" indent="0" algn="l">
              <a:lnSpc>
                <a:spcPts val="1350"/>
              </a:lnSpc>
              <a:buNone/>
            </a:pPr>
            <a:r>
              <a:rPr lang="en-US" sz="1100" b="1" dirty="0">
                <a:solidFill>
                  <a:srgbClr val="4A4A45"/>
                </a:solidFill>
                <a:latin typeface="Lato Bold" pitchFamily="34" charset="0"/>
                <a:ea typeface="Lato Bold" pitchFamily="34" charset="-122"/>
                <a:cs typeface="Lato Bold" pitchFamily="34" charset="-120"/>
              </a:rPr>
              <a:t>Déploiement</a:t>
            </a:r>
            <a:endParaRPr lang="en-US" sz="1100" dirty="0"/>
          </a:p>
        </p:txBody>
      </p:sp>
      <p:sp>
        <p:nvSpPr>
          <p:cNvPr id="35" name="Text 32"/>
          <p:cNvSpPr/>
          <p:nvPr/>
        </p:nvSpPr>
        <p:spPr>
          <a:xfrm>
            <a:off x="3432215" y="7228642"/>
            <a:ext cx="10627638" cy="180142"/>
          </a:xfrm>
          <a:prstGeom prst="rect">
            <a:avLst/>
          </a:prstGeom>
          <a:noFill/>
          <a:ln/>
        </p:spPr>
        <p:txBody>
          <a:bodyPr wrap="none" lIns="0" tIns="0" rIns="0" bIns="0" rtlCol="0" anchor="t"/>
          <a:lstStyle/>
          <a:p>
            <a:pPr marL="0" indent="0" algn="l">
              <a:lnSpc>
                <a:spcPts val="1400"/>
              </a:lnSpc>
              <a:buNone/>
            </a:pPr>
            <a:r>
              <a:rPr lang="en-US" sz="850" dirty="0">
                <a:solidFill>
                  <a:srgbClr val="4A4A45"/>
                </a:solidFill>
                <a:latin typeface="Lato" pitchFamily="34" charset="0"/>
                <a:ea typeface="Lato" pitchFamily="34" charset="-122"/>
                <a:cs typeface="Lato" pitchFamily="34" charset="-120"/>
              </a:rPr>
              <a:t>Docker, Kubernetes, Cloud (AWS, GCP, Azure)</a:t>
            </a:r>
            <a:endParaRPr lang="en-US" sz="850" dirty="0"/>
          </a:p>
        </p:txBody>
      </p:sp>
      <p:sp>
        <p:nvSpPr>
          <p:cNvPr id="36" name="Text 33"/>
          <p:cNvSpPr/>
          <p:nvPr/>
        </p:nvSpPr>
        <p:spPr>
          <a:xfrm>
            <a:off x="450294" y="7789664"/>
            <a:ext cx="13729811" cy="180142"/>
          </a:xfrm>
          <a:prstGeom prst="rect">
            <a:avLst/>
          </a:prstGeom>
          <a:noFill/>
          <a:ln/>
        </p:spPr>
        <p:txBody>
          <a:bodyPr wrap="none" lIns="0" tIns="0" rIns="0" bIns="0" rtlCol="0" anchor="t"/>
          <a:lstStyle/>
          <a:p>
            <a:pPr marL="0" indent="0" algn="l">
              <a:lnSpc>
                <a:spcPts val="1400"/>
              </a:lnSpc>
              <a:buNone/>
            </a:pPr>
            <a:r>
              <a:rPr lang="en-US" sz="850" dirty="0">
                <a:solidFill>
                  <a:srgbClr val="4A4A45"/>
                </a:solidFill>
                <a:latin typeface="Lato" pitchFamily="34" charset="0"/>
                <a:ea typeface="Lato" pitchFamily="34" charset="-122"/>
                <a:cs typeface="Lato" pitchFamily="34" charset="-120"/>
              </a:rPr>
              <a:t>Cette boîte à outils représente les technologies les plus utilisées actuellement. Le choix dépendra de vos besoins spécifiques, de votre expertise technique et de vos contraintes budgétaires.</a:t>
            </a:r>
            <a:endParaRPr lang="en-US" sz="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50650" y="457676"/>
            <a:ext cx="5661541" cy="518874"/>
          </a:xfrm>
          <a:prstGeom prst="rect">
            <a:avLst/>
          </a:prstGeom>
          <a:noFill/>
          <a:ln/>
        </p:spPr>
        <p:txBody>
          <a:bodyPr wrap="none" lIns="0" tIns="0" rIns="0" bIns="0" rtlCol="0" anchor="t"/>
          <a:lstStyle/>
          <a:p>
            <a:pPr marL="0" indent="0" algn="l">
              <a:lnSpc>
                <a:spcPts val="4050"/>
              </a:lnSpc>
              <a:buNone/>
            </a:pPr>
            <a:r>
              <a:rPr lang="en-US" sz="3250" b="1" dirty="0">
                <a:solidFill>
                  <a:srgbClr val="282824"/>
                </a:solidFill>
                <a:latin typeface="Lato Bold" pitchFamily="34" charset="0"/>
                <a:ea typeface="Lato Bold" pitchFamily="34" charset="-122"/>
                <a:cs typeface="Lato Bold" pitchFamily="34" charset="-120"/>
              </a:rPr>
              <a:t>Bonnes Pratiques pour Réussir</a:t>
            </a:r>
            <a:endParaRPr lang="en-US" sz="3250" dirty="0"/>
          </a:p>
        </p:txBody>
      </p:sp>
      <p:sp>
        <p:nvSpPr>
          <p:cNvPr id="4" name="Shape 1"/>
          <p:cNvSpPr/>
          <p:nvPr/>
        </p:nvSpPr>
        <p:spPr>
          <a:xfrm>
            <a:off x="6150650" y="1225629"/>
            <a:ext cx="7815501" cy="1222534"/>
          </a:xfrm>
          <a:prstGeom prst="roundRect">
            <a:avLst>
              <a:gd name="adj" fmla="val 2038"/>
            </a:avLst>
          </a:prstGeom>
          <a:solidFill>
            <a:srgbClr val="E5DFD2"/>
          </a:solidFill>
          <a:ln/>
        </p:spPr>
        <p:txBody>
          <a:bodyPr/>
          <a:lstStyle/>
          <a:p>
            <a:endParaRPr lang="fr-FR"/>
          </a:p>
        </p:txBody>
      </p:sp>
      <p:sp>
        <p:nvSpPr>
          <p:cNvPr id="5" name="Text 2"/>
          <p:cNvSpPr/>
          <p:nvPr/>
        </p:nvSpPr>
        <p:spPr>
          <a:xfrm>
            <a:off x="6316623" y="1391602"/>
            <a:ext cx="2075855" cy="259556"/>
          </a:xfrm>
          <a:prstGeom prst="rect">
            <a:avLst/>
          </a:prstGeom>
          <a:noFill/>
          <a:ln/>
        </p:spPr>
        <p:txBody>
          <a:bodyPr wrap="none" lIns="0" tIns="0" rIns="0" bIns="0" rtlCol="0" anchor="t"/>
          <a:lstStyle/>
          <a:p>
            <a:pPr marL="0" indent="0" algn="l">
              <a:lnSpc>
                <a:spcPts val="2000"/>
              </a:lnSpc>
              <a:buNone/>
            </a:pPr>
            <a:r>
              <a:rPr lang="en-US" sz="1600" b="1" dirty="0">
                <a:solidFill>
                  <a:srgbClr val="4A4A45"/>
                </a:solidFill>
                <a:latin typeface="Lato Bold" pitchFamily="34" charset="0"/>
                <a:ea typeface="Lato Bold" pitchFamily="34" charset="-122"/>
                <a:cs typeface="Lato Bold" pitchFamily="34" charset="-120"/>
              </a:rPr>
              <a:t>Commencer simple</a:t>
            </a:r>
            <a:endParaRPr lang="en-US" sz="1600" dirty="0"/>
          </a:p>
        </p:txBody>
      </p:sp>
      <p:sp>
        <p:nvSpPr>
          <p:cNvPr id="6" name="Text 3"/>
          <p:cNvSpPr/>
          <p:nvPr/>
        </p:nvSpPr>
        <p:spPr>
          <a:xfrm>
            <a:off x="6316623" y="1750695"/>
            <a:ext cx="7483554" cy="531495"/>
          </a:xfrm>
          <a:prstGeom prst="rect">
            <a:avLst/>
          </a:prstGeom>
          <a:noFill/>
          <a:ln/>
        </p:spPr>
        <p:txBody>
          <a:bodyPr wrap="square" lIns="0" tIns="0" rIns="0" bIns="0" rtlCol="0" anchor="t"/>
          <a:lstStyle/>
          <a:p>
            <a:pPr marL="0" indent="0" algn="l">
              <a:lnSpc>
                <a:spcPts val="2050"/>
              </a:lnSpc>
              <a:buNone/>
            </a:pPr>
            <a:r>
              <a:rPr lang="en-US" sz="1300" dirty="0">
                <a:solidFill>
                  <a:srgbClr val="4A4A45"/>
                </a:solidFill>
                <a:latin typeface="Lato" pitchFamily="34" charset="0"/>
                <a:ea typeface="Lato" pitchFamily="34" charset="-122"/>
                <a:cs typeface="Lato" pitchFamily="34" charset="-120"/>
              </a:rPr>
              <a:t>Développez un MVP fonctionnel avant d'ajouter des fonctionnalités complexes. L'approche incrémentale permet de valider rapidement les hypothèses et d'ajuster le projet.</a:t>
            </a:r>
            <a:endParaRPr lang="en-US" sz="1300" dirty="0"/>
          </a:p>
        </p:txBody>
      </p:sp>
      <p:sp>
        <p:nvSpPr>
          <p:cNvPr id="7" name="Shape 4"/>
          <p:cNvSpPr/>
          <p:nvPr/>
        </p:nvSpPr>
        <p:spPr>
          <a:xfrm>
            <a:off x="6150650" y="2614136"/>
            <a:ext cx="7815501" cy="1222534"/>
          </a:xfrm>
          <a:prstGeom prst="roundRect">
            <a:avLst>
              <a:gd name="adj" fmla="val 2038"/>
            </a:avLst>
          </a:prstGeom>
          <a:solidFill>
            <a:srgbClr val="E5DFD2"/>
          </a:solidFill>
          <a:ln/>
        </p:spPr>
        <p:txBody>
          <a:bodyPr/>
          <a:lstStyle/>
          <a:p>
            <a:endParaRPr lang="fr-FR"/>
          </a:p>
        </p:txBody>
      </p:sp>
      <p:sp>
        <p:nvSpPr>
          <p:cNvPr id="8" name="Text 5"/>
          <p:cNvSpPr/>
          <p:nvPr/>
        </p:nvSpPr>
        <p:spPr>
          <a:xfrm>
            <a:off x="6316623" y="2780109"/>
            <a:ext cx="2887742" cy="259556"/>
          </a:xfrm>
          <a:prstGeom prst="rect">
            <a:avLst/>
          </a:prstGeom>
          <a:noFill/>
          <a:ln/>
        </p:spPr>
        <p:txBody>
          <a:bodyPr wrap="none" lIns="0" tIns="0" rIns="0" bIns="0" rtlCol="0" anchor="t"/>
          <a:lstStyle/>
          <a:p>
            <a:pPr marL="0" indent="0" algn="l">
              <a:lnSpc>
                <a:spcPts val="2000"/>
              </a:lnSpc>
              <a:buNone/>
            </a:pPr>
            <a:r>
              <a:rPr lang="en-US" sz="1600" b="1" dirty="0">
                <a:solidFill>
                  <a:srgbClr val="4A4A45"/>
                </a:solidFill>
                <a:latin typeface="Lato Bold" pitchFamily="34" charset="0"/>
                <a:ea typeface="Lato Bold" pitchFamily="34" charset="-122"/>
                <a:cs typeface="Lato Bold" pitchFamily="34" charset="-120"/>
              </a:rPr>
              <a:t>Tester avec des données réelles</a:t>
            </a:r>
            <a:endParaRPr lang="en-US" sz="1600" dirty="0"/>
          </a:p>
        </p:txBody>
      </p:sp>
      <p:sp>
        <p:nvSpPr>
          <p:cNvPr id="9" name="Text 6"/>
          <p:cNvSpPr/>
          <p:nvPr/>
        </p:nvSpPr>
        <p:spPr>
          <a:xfrm>
            <a:off x="6316623" y="3139202"/>
            <a:ext cx="7483554" cy="531495"/>
          </a:xfrm>
          <a:prstGeom prst="rect">
            <a:avLst/>
          </a:prstGeom>
          <a:noFill/>
          <a:ln/>
        </p:spPr>
        <p:txBody>
          <a:bodyPr wrap="square" lIns="0" tIns="0" rIns="0" bIns="0" rtlCol="0" anchor="t"/>
          <a:lstStyle/>
          <a:p>
            <a:pPr marL="0" indent="0" algn="l">
              <a:lnSpc>
                <a:spcPts val="2050"/>
              </a:lnSpc>
              <a:buNone/>
            </a:pPr>
            <a:r>
              <a:rPr lang="en-US" sz="1300" dirty="0">
                <a:solidFill>
                  <a:srgbClr val="4A4A45"/>
                </a:solidFill>
                <a:latin typeface="Lato" pitchFamily="34" charset="0"/>
                <a:ea typeface="Lato" pitchFamily="34" charset="-122"/>
                <a:cs typeface="Lato" pitchFamily="34" charset="-120"/>
              </a:rPr>
              <a:t>Les tests en conditions réelles révèlent des problèmes invisibles dans les environnements contrôlés. Utilisez des données représentatives de votre cas d'usage.</a:t>
            </a:r>
            <a:endParaRPr lang="en-US" sz="1300" dirty="0"/>
          </a:p>
        </p:txBody>
      </p:sp>
      <p:sp>
        <p:nvSpPr>
          <p:cNvPr id="10" name="Shape 7"/>
          <p:cNvSpPr/>
          <p:nvPr/>
        </p:nvSpPr>
        <p:spPr>
          <a:xfrm>
            <a:off x="6150650" y="4002643"/>
            <a:ext cx="7815501" cy="1222534"/>
          </a:xfrm>
          <a:prstGeom prst="roundRect">
            <a:avLst>
              <a:gd name="adj" fmla="val 2038"/>
            </a:avLst>
          </a:prstGeom>
          <a:solidFill>
            <a:srgbClr val="E5DFD2"/>
          </a:solidFill>
          <a:ln/>
        </p:spPr>
        <p:txBody>
          <a:bodyPr/>
          <a:lstStyle/>
          <a:p>
            <a:endParaRPr lang="fr-FR"/>
          </a:p>
        </p:txBody>
      </p:sp>
      <p:sp>
        <p:nvSpPr>
          <p:cNvPr id="11" name="Text 8"/>
          <p:cNvSpPr/>
          <p:nvPr/>
        </p:nvSpPr>
        <p:spPr>
          <a:xfrm>
            <a:off x="6316623" y="4168616"/>
            <a:ext cx="2408634" cy="259556"/>
          </a:xfrm>
          <a:prstGeom prst="rect">
            <a:avLst/>
          </a:prstGeom>
          <a:noFill/>
          <a:ln/>
        </p:spPr>
        <p:txBody>
          <a:bodyPr wrap="none" lIns="0" tIns="0" rIns="0" bIns="0" rtlCol="0" anchor="t"/>
          <a:lstStyle/>
          <a:p>
            <a:pPr marL="0" indent="0" algn="l">
              <a:lnSpc>
                <a:spcPts val="2000"/>
              </a:lnSpc>
              <a:buNone/>
            </a:pPr>
            <a:r>
              <a:rPr lang="en-US" sz="1600" b="1" dirty="0">
                <a:solidFill>
                  <a:srgbClr val="4A4A45"/>
                </a:solidFill>
                <a:latin typeface="Lato Bold" pitchFamily="34" charset="0"/>
                <a:ea typeface="Lato Bold" pitchFamily="34" charset="-122"/>
                <a:cs typeface="Lato Bold" pitchFamily="34" charset="-120"/>
              </a:rPr>
              <a:t>Mesurer l'impact business</a:t>
            </a:r>
            <a:endParaRPr lang="en-US" sz="1600" dirty="0"/>
          </a:p>
        </p:txBody>
      </p:sp>
      <p:sp>
        <p:nvSpPr>
          <p:cNvPr id="12" name="Text 9"/>
          <p:cNvSpPr/>
          <p:nvPr/>
        </p:nvSpPr>
        <p:spPr>
          <a:xfrm>
            <a:off x="6316623" y="4527709"/>
            <a:ext cx="7483554" cy="531495"/>
          </a:xfrm>
          <a:prstGeom prst="rect">
            <a:avLst/>
          </a:prstGeom>
          <a:noFill/>
          <a:ln/>
        </p:spPr>
        <p:txBody>
          <a:bodyPr wrap="square" lIns="0" tIns="0" rIns="0" bIns="0" rtlCol="0" anchor="t"/>
          <a:lstStyle/>
          <a:p>
            <a:pPr marL="0" indent="0" algn="l">
              <a:lnSpc>
                <a:spcPts val="2050"/>
              </a:lnSpc>
              <a:buNone/>
            </a:pPr>
            <a:r>
              <a:rPr lang="en-US" sz="1300" dirty="0">
                <a:solidFill>
                  <a:srgbClr val="4A4A45"/>
                </a:solidFill>
                <a:latin typeface="Lato" pitchFamily="34" charset="0"/>
                <a:ea typeface="Lato" pitchFamily="34" charset="-122"/>
                <a:cs typeface="Lato" pitchFamily="34" charset="-120"/>
              </a:rPr>
              <a:t>Au-delà des métriques techniques, évaluez l'impact concret sur vos objectifs d'affaires : satisfaction client, réduction des coûts, augmentation des revenus.</a:t>
            </a:r>
            <a:endParaRPr lang="en-US" sz="1300" dirty="0"/>
          </a:p>
        </p:txBody>
      </p:sp>
      <p:sp>
        <p:nvSpPr>
          <p:cNvPr id="13" name="Shape 10"/>
          <p:cNvSpPr/>
          <p:nvPr/>
        </p:nvSpPr>
        <p:spPr>
          <a:xfrm>
            <a:off x="6150650" y="5391150"/>
            <a:ext cx="7815501" cy="1222534"/>
          </a:xfrm>
          <a:prstGeom prst="roundRect">
            <a:avLst>
              <a:gd name="adj" fmla="val 2038"/>
            </a:avLst>
          </a:prstGeom>
          <a:solidFill>
            <a:srgbClr val="E5DFD2"/>
          </a:solidFill>
          <a:ln/>
        </p:spPr>
        <p:txBody>
          <a:bodyPr/>
          <a:lstStyle/>
          <a:p>
            <a:endParaRPr lang="fr-FR"/>
          </a:p>
        </p:txBody>
      </p:sp>
      <p:sp>
        <p:nvSpPr>
          <p:cNvPr id="14" name="Text 11"/>
          <p:cNvSpPr/>
          <p:nvPr/>
        </p:nvSpPr>
        <p:spPr>
          <a:xfrm>
            <a:off x="6316623" y="5557123"/>
            <a:ext cx="2318504" cy="259556"/>
          </a:xfrm>
          <a:prstGeom prst="rect">
            <a:avLst/>
          </a:prstGeom>
          <a:noFill/>
          <a:ln/>
        </p:spPr>
        <p:txBody>
          <a:bodyPr wrap="none" lIns="0" tIns="0" rIns="0" bIns="0" rtlCol="0" anchor="t"/>
          <a:lstStyle/>
          <a:p>
            <a:pPr marL="0" indent="0" algn="l">
              <a:lnSpc>
                <a:spcPts val="2000"/>
              </a:lnSpc>
              <a:buNone/>
            </a:pPr>
            <a:r>
              <a:rPr lang="en-US" sz="1600" b="1" dirty="0">
                <a:solidFill>
                  <a:srgbClr val="4A4A45"/>
                </a:solidFill>
                <a:latin typeface="Lato Bold" pitchFamily="34" charset="0"/>
                <a:ea typeface="Lato Bold" pitchFamily="34" charset="-122"/>
                <a:cs typeface="Lato Bold" pitchFamily="34" charset="-120"/>
              </a:rPr>
              <a:t>Anticiper la maintenance</a:t>
            </a:r>
            <a:endParaRPr lang="en-US" sz="1600" dirty="0"/>
          </a:p>
        </p:txBody>
      </p:sp>
      <p:sp>
        <p:nvSpPr>
          <p:cNvPr id="15" name="Text 12"/>
          <p:cNvSpPr/>
          <p:nvPr/>
        </p:nvSpPr>
        <p:spPr>
          <a:xfrm>
            <a:off x="6316623" y="5916216"/>
            <a:ext cx="7483554" cy="531495"/>
          </a:xfrm>
          <a:prstGeom prst="rect">
            <a:avLst/>
          </a:prstGeom>
          <a:noFill/>
          <a:ln/>
        </p:spPr>
        <p:txBody>
          <a:bodyPr wrap="square" lIns="0" tIns="0" rIns="0" bIns="0" rtlCol="0" anchor="t"/>
          <a:lstStyle/>
          <a:p>
            <a:pPr marL="0" indent="0" algn="l">
              <a:lnSpc>
                <a:spcPts val="2050"/>
              </a:lnSpc>
              <a:buNone/>
            </a:pPr>
            <a:r>
              <a:rPr lang="en-US" sz="1300" dirty="0">
                <a:solidFill>
                  <a:srgbClr val="4A4A45"/>
                </a:solidFill>
                <a:latin typeface="Lato" pitchFamily="34" charset="0"/>
                <a:ea typeface="Lato" pitchFamily="34" charset="-122"/>
                <a:cs typeface="Lato" pitchFamily="34" charset="-120"/>
              </a:rPr>
              <a:t>Prévoyez dès le départ les ressources nécessaires pour la maintenance, les mises à jour des modèles et la scalabilité future du système.</a:t>
            </a:r>
            <a:endParaRPr lang="en-US" sz="1300" dirty="0"/>
          </a:p>
        </p:txBody>
      </p:sp>
      <p:sp>
        <p:nvSpPr>
          <p:cNvPr id="16" name="Shape 13"/>
          <p:cNvSpPr/>
          <p:nvPr/>
        </p:nvSpPr>
        <p:spPr>
          <a:xfrm>
            <a:off x="6150650" y="6800493"/>
            <a:ext cx="7815501" cy="971312"/>
          </a:xfrm>
          <a:prstGeom prst="roundRect">
            <a:avLst>
              <a:gd name="adj" fmla="val 2565"/>
            </a:avLst>
          </a:prstGeom>
          <a:solidFill>
            <a:srgbClr val="FCF2B5"/>
          </a:solidFill>
          <a:ln/>
        </p:spPr>
        <p:txBody>
          <a:bodyPr/>
          <a:lstStyle/>
          <a:p>
            <a:endParaRPr lang="fr-FR"/>
          </a:p>
        </p:txBody>
      </p:sp>
      <p:pic>
        <p:nvPicPr>
          <p:cNvPr id="17" name="Image 1" descr="preencoded.png"/>
          <p:cNvPicPr>
            <a:picLocks noChangeAspect="1"/>
          </p:cNvPicPr>
          <p:nvPr/>
        </p:nvPicPr>
        <p:blipFill>
          <a:blip r:embed="rId4"/>
          <a:stretch>
            <a:fillRect/>
          </a:stretch>
        </p:blipFill>
        <p:spPr>
          <a:xfrm>
            <a:off x="6316623" y="7053143"/>
            <a:ext cx="207526" cy="165973"/>
          </a:xfrm>
          <a:prstGeom prst="rect">
            <a:avLst/>
          </a:prstGeom>
        </p:spPr>
      </p:pic>
      <p:sp>
        <p:nvSpPr>
          <p:cNvPr id="18" name="Text 14"/>
          <p:cNvSpPr/>
          <p:nvPr/>
        </p:nvSpPr>
        <p:spPr>
          <a:xfrm>
            <a:off x="6690122" y="7007900"/>
            <a:ext cx="7110055" cy="531495"/>
          </a:xfrm>
          <a:prstGeom prst="rect">
            <a:avLst/>
          </a:prstGeom>
          <a:noFill/>
          <a:ln/>
        </p:spPr>
        <p:txBody>
          <a:bodyPr wrap="square" lIns="0" tIns="0" rIns="0" bIns="0" rtlCol="0" anchor="t"/>
          <a:lstStyle/>
          <a:p>
            <a:pPr marL="0" indent="0" algn="l">
              <a:lnSpc>
                <a:spcPts val="2050"/>
              </a:lnSpc>
              <a:buNone/>
            </a:pPr>
            <a:r>
              <a:rPr lang="en-US" sz="1300" b="1" dirty="0">
                <a:solidFill>
                  <a:srgbClr val="000000"/>
                </a:solidFill>
                <a:latin typeface="Lato" pitchFamily="34" charset="0"/>
                <a:ea typeface="Lato" pitchFamily="34" charset="-122"/>
                <a:cs typeface="Lato" pitchFamily="34" charset="-120"/>
              </a:rPr>
              <a:t>Attention :</a:t>
            </a:r>
            <a:r>
              <a:rPr lang="en-US" sz="1300" dirty="0">
                <a:solidFill>
                  <a:srgbClr val="000000"/>
                </a:solidFill>
                <a:latin typeface="Lato" pitchFamily="34" charset="0"/>
                <a:ea typeface="Lato" pitchFamily="34" charset="-122"/>
                <a:cs typeface="Lato" pitchFamily="34" charset="-120"/>
              </a:rPr>
              <a:t> La réussite d'un projet d'IA générative repose autant sur l'ingénierie technique que sur la compréhension des besoins utilisateurs et des objectifs business.</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57557" y="314563"/>
            <a:ext cx="5655231" cy="357426"/>
          </a:xfrm>
          <a:prstGeom prst="rect">
            <a:avLst/>
          </a:prstGeom>
          <a:noFill/>
          <a:ln/>
        </p:spPr>
        <p:txBody>
          <a:bodyPr wrap="none" lIns="0" tIns="0" rIns="0" bIns="0" rtlCol="0" anchor="t"/>
          <a:lstStyle/>
          <a:p>
            <a:pPr marL="0" indent="0" algn="l">
              <a:lnSpc>
                <a:spcPts val="2800"/>
              </a:lnSpc>
              <a:buNone/>
            </a:pPr>
            <a:r>
              <a:rPr lang="en-US" sz="2250" b="1" dirty="0">
                <a:solidFill>
                  <a:srgbClr val="282824"/>
                </a:solidFill>
                <a:latin typeface="Lato Bold" pitchFamily="34" charset="0"/>
                <a:ea typeface="Lato Bold" pitchFamily="34" charset="-122"/>
                <a:cs typeface="Lato Bold" pitchFamily="34" charset="-120"/>
              </a:rPr>
              <a:t>Choisir la Bonne Approche selon le Contexte</a:t>
            </a:r>
            <a:endParaRPr lang="en-US" sz="2250" dirty="0"/>
          </a:p>
        </p:txBody>
      </p:sp>
      <p:pic>
        <p:nvPicPr>
          <p:cNvPr id="3" name="Image 0" descr="preencoded.png"/>
          <p:cNvPicPr>
            <a:picLocks noChangeAspect="1"/>
          </p:cNvPicPr>
          <p:nvPr/>
        </p:nvPicPr>
        <p:blipFill>
          <a:blip r:embed="rId3"/>
          <a:stretch>
            <a:fillRect/>
          </a:stretch>
        </p:blipFill>
        <p:spPr>
          <a:xfrm>
            <a:off x="457557" y="900708"/>
            <a:ext cx="13715286" cy="7337227"/>
          </a:xfrm>
          <a:prstGeom prst="rect">
            <a:avLst/>
          </a:prstGeom>
        </p:spPr>
      </p:pic>
      <p:sp>
        <p:nvSpPr>
          <p:cNvPr id="4" name="Shape 1"/>
          <p:cNvSpPr/>
          <p:nvPr/>
        </p:nvSpPr>
        <p:spPr>
          <a:xfrm>
            <a:off x="4178379" y="8237934"/>
            <a:ext cx="114300" cy="114300"/>
          </a:xfrm>
          <a:prstGeom prst="roundRect">
            <a:avLst>
              <a:gd name="adj" fmla="val 16000"/>
            </a:avLst>
          </a:prstGeom>
          <a:solidFill>
            <a:srgbClr val="282824"/>
          </a:solidFill>
          <a:ln/>
        </p:spPr>
        <p:txBody>
          <a:bodyPr/>
          <a:lstStyle/>
          <a:p>
            <a:endParaRPr lang="fr-FR"/>
          </a:p>
        </p:txBody>
      </p:sp>
      <p:sp>
        <p:nvSpPr>
          <p:cNvPr id="5" name="Text 2"/>
          <p:cNvSpPr/>
          <p:nvPr/>
        </p:nvSpPr>
        <p:spPr>
          <a:xfrm>
            <a:off x="4353639" y="8237934"/>
            <a:ext cx="574000" cy="114419"/>
          </a:xfrm>
          <a:prstGeom prst="rect">
            <a:avLst/>
          </a:prstGeom>
          <a:noFill/>
          <a:ln/>
        </p:spPr>
        <p:txBody>
          <a:bodyPr wrap="none" lIns="0" tIns="0" rIns="0" bIns="0" rtlCol="0" anchor="t"/>
          <a:lstStyle/>
          <a:p>
            <a:pPr marL="0" indent="0" algn="l">
              <a:lnSpc>
                <a:spcPts val="900"/>
              </a:lnSpc>
              <a:buNone/>
            </a:pPr>
            <a:r>
              <a:rPr lang="en-US" sz="900" dirty="0">
                <a:solidFill>
                  <a:srgbClr val="4A4A45"/>
                </a:solidFill>
                <a:latin typeface="Lato" pitchFamily="34" charset="0"/>
                <a:ea typeface="Lato" pitchFamily="34" charset="-122"/>
                <a:cs typeface="Lato" pitchFamily="34" charset="-120"/>
              </a:rPr>
              <a:t>Complexité</a:t>
            </a:r>
            <a:endParaRPr lang="en-US" sz="900" dirty="0"/>
          </a:p>
        </p:txBody>
      </p:sp>
      <p:sp>
        <p:nvSpPr>
          <p:cNvPr id="6" name="Shape 3"/>
          <p:cNvSpPr/>
          <p:nvPr/>
        </p:nvSpPr>
        <p:spPr>
          <a:xfrm>
            <a:off x="7103388" y="8237934"/>
            <a:ext cx="114300" cy="114300"/>
          </a:xfrm>
          <a:prstGeom prst="roundRect">
            <a:avLst>
              <a:gd name="adj" fmla="val 16000"/>
            </a:avLst>
          </a:prstGeom>
          <a:solidFill>
            <a:srgbClr val="484840"/>
          </a:solidFill>
          <a:ln/>
        </p:spPr>
        <p:txBody>
          <a:bodyPr/>
          <a:lstStyle/>
          <a:p>
            <a:endParaRPr lang="fr-FR"/>
          </a:p>
        </p:txBody>
      </p:sp>
      <p:sp>
        <p:nvSpPr>
          <p:cNvPr id="7" name="Text 4"/>
          <p:cNvSpPr/>
          <p:nvPr/>
        </p:nvSpPr>
        <p:spPr>
          <a:xfrm>
            <a:off x="7278648" y="8237934"/>
            <a:ext cx="248126" cy="114419"/>
          </a:xfrm>
          <a:prstGeom prst="rect">
            <a:avLst/>
          </a:prstGeom>
          <a:noFill/>
          <a:ln/>
        </p:spPr>
        <p:txBody>
          <a:bodyPr wrap="none" lIns="0" tIns="0" rIns="0" bIns="0" rtlCol="0" anchor="t"/>
          <a:lstStyle/>
          <a:p>
            <a:pPr marL="0" indent="0" algn="l">
              <a:lnSpc>
                <a:spcPts val="900"/>
              </a:lnSpc>
              <a:buNone/>
            </a:pPr>
            <a:r>
              <a:rPr lang="en-US" sz="900" dirty="0">
                <a:solidFill>
                  <a:srgbClr val="4A4A45"/>
                </a:solidFill>
                <a:latin typeface="Lato" pitchFamily="34" charset="0"/>
                <a:ea typeface="Lato" pitchFamily="34" charset="-122"/>
                <a:cs typeface="Lato" pitchFamily="34" charset="-120"/>
              </a:rPr>
              <a:t>Coût</a:t>
            </a:r>
            <a:endParaRPr lang="en-US" sz="900" dirty="0"/>
          </a:p>
        </p:txBody>
      </p:sp>
      <p:sp>
        <p:nvSpPr>
          <p:cNvPr id="8" name="Shape 5"/>
          <p:cNvSpPr/>
          <p:nvPr/>
        </p:nvSpPr>
        <p:spPr>
          <a:xfrm>
            <a:off x="9702641" y="8237934"/>
            <a:ext cx="114300" cy="114300"/>
          </a:xfrm>
          <a:prstGeom prst="roundRect">
            <a:avLst>
              <a:gd name="adj" fmla="val 16000"/>
            </a:avLst>
          </a:prstGeom>
          <a:solidFill>
            <a:srgbClr val="67675D"/>
          </a:solidFill>
          <a:ln/>
        </p:spPr>
        <p:txBody>
          <a:bodyPr/>
          <a:lstStyle/>
          <a:p>
            <a:endParaRPr lang="fr-FR"/>
          </a:p>
        </p:txBody>
      </p:sp>
      <p:sp>
        <p:nvSpPr>
          <p:cNvPr id="9" name="Text 6"/>
          <p:cNvSpPr/>
          <p:nvPr/>
        </p:nvSpPr>
        <p:spPr>
          <a:xfrm>
            <a:off x="9877901" y="8237934"/>
            <a:ext cx="837367" cy="114419"/>
          </a:xfrm>
          <a:prstGeom prst="rect">
            <a:avLst/>
          </a:prstGeom>
          <a:noFill/>
          <a:ln/>
        </p:spPr>
        <p:txBody>
          <a:bodyPr wrap="none" lIns="0" tIns="0" rIns="0" bIns="0" rtlCol="0" anchor="t"/>
          <a:lstStyle/>
          <a:p>
            <a:pPr marL="0" indent="0" algn="l">
              <a:lnSpc>
                <a:spcPts val="900"/>
              </a:lnSpc>
              <a:buNone/>
            </a:pPr>
            <a:r>
              <a:rPr lang="en-US" sz="900" dirty="0">
                <a:solidFill>
                  <a:srgbClr val="4A4A45"/>
                </a:solidFill>
                <a:latin typeface="Lato" pitchFamily="34" charset="0"/>
                <a:ea typeface="Lato" pitchFamily="34" charset="-122"/>
                <a:cs typeface="Lato" pitchFamily="34" charset="-120"/>
              </a:rPr>
              <a:t>Personnalisation</a:t>
            </a:r>
            <a:endParaRPr lang="en-US" sz="900" dirty="0"/>
          </a:p>
        </p:txBody>
      </p:sp>
      <p:sp>
        <p:nvSpPr>
          <p:cNvPr id="10" name="Text 7"/>
          <p:cNvSpPr/>
          <p:nvPr/>
        </p:nvSpPr>
        <p:spPr>
          <a:xfrm>
            <a:off x="457557" y="8824079"/>
            <a:ext cx="2732246" cy="214432"/>
          </a:xfrm>
          <a:prstGeom prst="rect">
            <a:avLst/>
          </a:prstGeom>
          <a:noFill/>
          <a:ln/>
        </p:spPr>
        <p:txBody>
          <a:bodyPr wrap="none" lIns="0" tIns="0" rIns="0" bIns="0" rtlCol="0" anchor="t"/>
          <a:lstStyle/>
          <a:p>
            <a:pPr marL="0" indent="0" algn="l">
              <a:lnSpc>
                <a:spcPts val="1650"/>
              </a:lnSpc>
              <a:buNone/>
            </a:pPr>
            <a:r>
              <a:rPr lang="en-US" sz="1350" b="1" dirty="0">
                <a:solidFill>
                  <a:srgbClr val="282824"/>
                </a:solidFill>
                <a:latin typeface="Lato Bold" pitchFamily="34" charset="0"/>
                <a:ea typeface="Lato Bold" pitchFamily="34" charset="-122"/>
                <a:cs typeface="Lato Bold" pitchFamily="34" charset="-120"/>
              </a:rPr>
              <a:t>Utilisez Prompt Engineering quand :</a:t>
            </a:r>
            <a:endParaRPr lang="en-US" sz="1350" dirty="0"/>
          </a:p>
        </p:txBody>
      </p:sp>
      <p:sp>
        <p:nvSpPr>
          <p:cNvPr id="11" name="Text 8"/>
          <p:cNvSpPr/>
          <p:nvPr/>
        </p:nvSpPr>
        <p:spPr>
          <a:xfrm>
            <a:off x="457557" y="9152811"/>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Vous avez un budget limité</a:t>
            </a:r>
            <a:endParaRPr lang="en-US" sz="900" dirty="0"/>
          </a:p>
        </p:txBody>
      </p:sp>
      <p:sp>
        <p:nvSpPr>
          <p:cNvPr id="12" name="Text 9"/>
          <p:cNvSpPr/>
          <p:nvPr/>
        </p:nvSpPr>
        <p:spPr>
          <a:xfrm>
            <a:off x="457557" y="9375815"/>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Vous débutez avec l'IA générative</a:t>
            </a:r>
            <a:endParaRPr lang="en-US" sz="900" dirty="0"/>
          </a:p>
        </p:txBody>
      </p:sp>
      <p:sp>
        <p:nvSpPr>
          <p:cNvPr id="13" name="Text 10"/>
          <p:cNvSpPr/>
          <p:nvPr/>
        </p:nvSpPr>
        <p:spPr>
          <a:xfrm>
            <a:off x="457557" y="9598819"/>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Vous avez besoin d'une solution rapide</a:t>
            </a:r>
            <a:endParaRPr lang="en-US" sz="900" dirty="0"/>
          </a:p>
        </p:txBody>
      </p:sp>
      <p:sp>
        <p:nvSpPr>
          <p:cNvPr id="14" name="Text 11"/>
          <p:cNvSpPr/>
          <p:nvPr/>
        </p:nvSpPr>
        <p:spPr>
          <a:xfrm>
            <a:off x="457557" y="9821823"/>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Les cas d'usage sont génériques</a:t>
            </a:r>
            <a:endParaRPr lang="en-US" sz="900" dirty="0"/>
          </a:p>
        </p:txBody>
      </p:sp>
      <p:sp>
        <p:nvSpPr>
          <p:cNvPr id="15" name="Text 12"/>
          <p:cNvSpPr/>
          <p:nvPr/>
        </p:nvSpPr>
        <p:spPr>
          <a:xfrm>
            <a:off x="5129451" y="8824079"/>
            <a:ext cx="1715810" cy="214432"/>
          </a:xfrm>
          <a:prstGeom prst="rect">
            <a:avLst/>
          </a:prstGeom>
          <a:noFill/>
          <a:ln/>
        </p:spPr>
        <p:txBody>
          <a:bodyPr wrap="none" lIns="0" tIns="0" rIns="0" bIns="0" rtlCol="0" anchor="t"/>
          <a:lstStyle/>
          <a:p>
            <a:pPr marL="0" indent="0" algn="l">
              <a:lnSpc>
                <a:spcPts val="1650"/>
              </a:lnSpc>
              <a:buNone/>
            </a:pPr>
            <a:r>
              <a:rPr lang="en-US" sz="1350" b="1" dirty="0">
                <a:solidFill>
                  <a:srgbClr val="282824"/>
                </a:solidFill>
                <a:latin typeface="Lato Bold" pitchFamily="34" charset="0"/>
                <a:ea typeface="Lato Bold" pitchFamily="34" charset="-122"/>
                <a:cs typeface="Lato Bold" pitchFamily="34" charset="-120"/>
              </a:rPr>
              <a:t>Utilisez RAG quand :</a:t>
            </a:r>
            <a:endParaRPr lang="en-US" sz="1350" dirty="0"/>
          </a:p>
        </p:txBody>
      </p:sp>
      <p:sp>
        <p:nvSpPr>
          <p:cNvPr id="16" name="Text 13"/>
          <p:cNvSpPr/>
          <p:nvPr/>
        </p:nvSpPr>
        <p:spPr>
          <a:xfrm>
            <a:off x="5129451" y="9152811"/>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Vous avez des données propriétaires</a:t>
            </a:r>
            <a:endParaRPr lang="en-US" sz="900" dirty="0"/>
          </a:p>
        </p:txBody>
      </p:sp>
      <p:sp>
        <p:nvSpPr>
          <p:cNvPr id="17" name="Text 14"/>
          <p:cNvSpPr/>
          <p:nvPr/>
        </p:nvSpPr>
        <p:spPr>
          <a:xfrm>
            <a:off x="5129451" y="9375815"/>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La précision factuelle est cruciale</a:t>
            </a:r>
            <a:endParaRPr lang="en-US" sz="900" dirty="0"/>
          </a:p>
        </p:txBody>
      </p:sp>
      <p:sp>
        <p:nvSpPr>
          <p:cNvPr id="18" name="Text 15"/>
          <p:cNvSpPr/>
          <p:nvPr/>
        </p:nvSpPr>
        <p:spPr>
          <a:xfrm>
            <a:off x="5129451" y="9598819"/>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Vous voulez des réponses contextualisées</a:t>
            </a:r>
            <a:endParaRPr lang="en-US" sz="900" dirty="0"/>
          </a:p>
        </p:txBody>
      </p:sp>
      <p:sp>
        <p:nvSpPr>
          <p:cNvPr id="19" name="Text 16"/>
          <p:cNvSpPr/>
          <p:nvPr/>
        </p:nvSpPr>
        <p:spPr>
          <a:xfrm>
            <a:off x="5129451" y="9821823"/>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Vous avez besoin de réduire les hallucinations</a:t>
            </a:r>
            <a:endParaRPr lang="en-US" sz="900" dirty="0"/>
          </a:p>
        </p:txBody>
      </p:sp>
      <p:sp>
        <p:nvSpPr>
          <p:cNvPr id="20" name="Text 17"/>
          <p:cNvSpPr/>
          <p:nvPr/>
        </p:nvSpPr>
        <p:spPr>
          <a:xfrm>
            <a:off x="9801344" y="8824079"/>
            <a:ext cx="2089904" cy="214432"/>
          </a:xfrm>
          <a:prstGeom prst="rect">
            <a:avLst/>
          </a:prstGeom>
          <a:noFill/>
          <a:ln/>
        </p:spPr>
        <p:txBody>
          <a:bodyPr wrap="none" lIns="0" tIns="0" rIns="0" bIns="0" rtlCol="0" anchor="t"/>
          <a:lstStyle/>
          <a:p>
            <a:pPr marL="0" indent="0" algn="l">
              <a:lnSpc>
                <a:spcPts val="1650"/>
              </a:lnSpc>
              <a:buNone/>
            </a:pPr>
            <a:r>
              <a:rPr lang="en-US" sz="1350" b="1" dirty="0">
                <a:solidFill>
                  <a:srgbClr val="282824"/>
                </a:solidFill>
                <a:latin typeface="Lato Bold" pitchFamily="34" charset="0"/>
                <a:ea typeface="Lato Bold" pitchFamily="34" charset="-122"/>
                <a:cs typeface="Lato Bold" pitchFamily="34" charset="-120"/>
              </a:rPr>
              <a:t>Utilisez Fine-tuning quand :</a:t>
            </a:r>
            <a:endParaRPr lang="en-US" sz="1350" dirty="0"/>
          </a:p>
        </p:txBody>
      </p:sp>
      <p:sp>
        <p:nvSpPr>
          <p:cNvPr id="21" name="Text 18"/>
          <p:cNvSpPr/>
          <p:nvPr/>
        </p:nvSpPr>
        <p:spPr>
          <a:xfrm>
            <a:off x="9801344" y="9152811"/>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Vous avez un domaine très spécifique</a:t>
            </a:r>
            <a:endParaRPr lang="en-US" sz="900" dirty="0"/>
          </a:p>
        </p:txBody>
      </p:sp>
      <p:sp>
        <p:nvSpPr>
          <p:cNvPr id="22" name="Text 19"/>
          <p:cNvSpPr/>
          <p:nvPr/>
        </p:nvSpPr>
        <p:spPr>
          <a:xfrm>
            <a:off x="9801344" y="9375815"/>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Vous disposez de nombreux exemples</a:t>
            </a:r>
            <a:endParaRPr lang="en-US" sz="900" dirty="0"/>
          </a:p>
        </p:txBody>
      </p:sp>
      <p:sp>
        <p:nvSpPr>
          <p:cNvPr id="23" name="Text 20"/>
          <p:cNvSpPr/>
          <p:nvPr/>
        </p:nvSpPr>
        <p:spPr>
          <a:xfrm>
            <a:off x="9801344" y="9598819"/>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Vous visez des performances optimales</a:t>
            </a:r>
            <a:endParaRPr lang="en-US" sz="900" dirty="0"/>
          </a:p>
        </p:txBody>
      </p:sp>
      <p:sp>
        <p:nvSpPr>
          <p:cNvPr id="24" name="Text 21"/>
          <p:cNvSpPr/>
          <p:nvPr/>
        </p:nvSpPr>
        <p:spPr>
          <a:xfrm>
            <a:off x="9801344" y="9821823"/>
            <a:ext cx="4385191" cy="182999"/>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4A4A45"/>
                </a:solidFill>
                <a:latin typeface="Lato" pitchFamily="34" charset="0"/>
                <a:ea typeface="Lato" pitchFamily="34" charset="-122"/>
                <a:cs typeface="Lato" pitchFamily="34" charset="-120"/>
              </a:rPr>
              <a:t>La latence est un enjeu critique</a:t>
            </a: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1124</Words>
  <Application>Microsoft Macintosh PowerPoint</Application>
  <PresentationFormat>Personnalisé</PresentationFormat>
  <Paragraphs>141</Paragraphs>
  <Slides>10</Slides>
  <Notes>10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10</vt:i4>
      </vt:variant>
    </vt:vector>
  </HeadingPairs>
  <TitlesOfParts>
    <vt:vector size="14" baseType="lpstr">
      <vt:lpstr>Lato</vt:lpstr>
      <vt:lpstr>Arial</vt:lpstr>
      <vt:lpstr>Lato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Natacha NJONGWA YEPNGA</cp:lastModifiedBy>
  <cp:revision>2</cp:revision>
  <dcterms:created xsi:type="dcterms:W3CDTF">2025-08-13T18:28:01Z</dcterms:created>
  <dcterms:modified xsi:type="dcterms:W3CDTF">2025-08-13T18:30:03Z</dcterms:modified>
</cp:coreProperties>
</file>